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86"/>
    <p:sldId id="257" r:id="rId87"/>
    <p:sldId id="258" r:id="rId88"/>
    <p:sldId id="259" r:id="rId89"/>
    <p:sldId id="260" r:id="rId90"/>
    <p:sldId id="261" r:id="rId91"/>
    <p:sldId id="262" r:id="rId92"/>
    <p:sldId id="263" r:id="rId93"/>
    <p:sldId id="264" r:id="rId94"/>
    <p:sldId id="265" r:id="rId95"/>
    <p:sldId id="266" r:id="rId96"/>
    <p:sldId id="267" r:id="rId97"/>
    <p:sldId id="268" r:id="rId98"/>
    <p:sldId id="269" r:id="rId99"/>
    <p:sldId id="270" r:id="rId100"/>
    <p:sldId id="271" r:id="rId101"/>
    <p:sldId id="272" r:id="rId102"/>
    <p:sldId id="273" r:id="rId103"/>
    <p:sldId id="274" r:id="rId104"/>
    <p:sldId id="275" r:id="rId105"/>
    <p:sldId id="276" r:id="rId106"/>
    <p:sldId id="277" r:id="rId107"/>
    <p:sldId id="278" r:id="rId108"/>
    <p:sldId id="279" r:id="rId109"/>
    <p:sldId id="280" r:id="rId110"/>
    <p:sldId id="281" r:id="rId111"/>
    <p:sldId id="282" r:id="rId112"/>
    <p:sldId id="283" r:id="rId113"/>
    <p:sldId id="284" r:id="rId114"/>
    <p:sldId id="285" r:id="rId115"/>
    <p:sldId id="286" r:id="rId116"/>
    <p:sldId id="287" r:id="rId117"/>
    <p:sldId id="288" r:id="rId118"/>
    <p:sldId id="289" r:id="rId119"/>
    <p:sldId id="290" r:id="rId120"/>
    <p:sldId id="291" r:id="rId121"/>
    <p:sldId id="292" r:id="rId122"/>
    <p:sldId id="293" r:id="rId123"/>
    <p:sldId id="294" r:id="rId124"/>
    <p:sldId id="295" r:id="rId125"/>
    <p:sldId id="296" r:id="rId126"/>
    <p:sldId id="297" r:id="rId127"/>
    <p:sldId id="298" r:id="rId128"/>
    <p:sldId id="299" r:id="rId129"/>
    <p:sldId id="300" r:id="rId130"/>
    <p:sldId id="301" r:id="rId131"/>
    <p:sldId id="302" r:id="rId132"/>
    <p:sldId id="303" r:id="rId133"/>
    <p:sldId id="304" r:id="rId134"/>
    <p:sldId id="305" r:id="rId1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ans" charset="1" panose="020B0502040504020204"/>
      <p:regular r:id="rId10"/>
    </p:embeddedFont>
    <p:embeddedFont>
      <p:font typeface="Noto Sans Bold" charset="1" panose="020B0802040504020204"/>
      <p:regular r:id="rId11"/>
    </p:embeddedFont>
    <p:embeddedFont>
      <p:font typeface="Noto Sans Italics" charset="1" panose="020B0502040504090204"/>
      <p:regular r:id="rId12"/>
    </p:embeddedFont>
    <p:embeddedFont>
      <p:font typeface="Noto Sans Bold Italics" charset="1" panose="020B0802040504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Playfair Display" charset="1" panose="00000500000000000000"/>
      <p:regular r:id="rId18"/>
    </p:embeddedFont>
    <p:embeddedFont>
      <p:font typeface="Playfair Display Bold" charset="1" panose="00000800000000000000"/>
      <p:regular r:id="rId19"/>
    </p:embeddedFont>
    <p:embeddedFont>
      <p:font typeface="Playfair Display Italics" charset="1" panose="00000500000000000000"/>
      <p:regular r:id="rId20"/>
    </p:embeddedFont>
    <p:embeddedFont>
      <p:font typeface="Playfair Display Bold Italics" charset="1" panose="00000800000000000000"/>
      <p:regular r:id="rId21"/>
    </p:embeddedFont>
    <p:embeddedFont>
      <p:font typeface="Playfair Display Heavy" charset="1" panose="00000A00000000000000"/>
      <p:regular r:id="rId22"/>
    </p:embeddedFont>
    <p:embeddedFont>
      <p:font typeface="Playfair Display Heavy Italics" charset="1" panose="00000A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  <p:embeddedFont>
      <p:font typeface="Poppins" charset="1" panose="00000500000000000000"/>
      <p:regular r:id="rId30"/>
    </p:embeddedFont>
    <p:embeddedFont>
      <p:font typeface="Poppins Bold" charset="1" panose="00000800000000000000"/>
      <p:regular r:id="rId31"/>
    </p:embeddedFont>
    <p:embeddedFont>
      <p:font typeface="Poppins Italics" charset="1" panose="00000500000000000000"/>
      <p:regular r:id="rId32"/>
    </p:embeddedFont>
    <p:embeddedFont>
      <p:font typeface="Poppins Bold Italics" charset="1" panose="00000800000000000000"/>
      <p:regular r:id="rId33"/>
    </p:embeddedFont>
    <p:embeddedFont>
      <p:font typeface="Poppins Thin" charset="1" panose="00000300000000000000"/>
      <p:regular r:id="rId34"/>
    </p:embeddedFont>
    <p:embeddedFont>
      <p:font typeface="Poppins Thin Italics" charset="1" panose="00000300000000000000"/>
      <p:regular r:id="rId35"/>
    </p:embeddedFont>
    <p:embeddedFont>
      <p:font typeface="Poppins Extra-Light" charset="1" panose="00000300000000000000"/>
      <p:regular r:id="rId36"/>
    </p:embeddedFont>
    <p:embeddedFont>
      <p:font typeface="Poppins Extra-Light Italics" charset="1" panose="00000300000000000000"/>
      <p:regular r:id="rId37"/>
    </p:embeddedFont>
    <p:embeddedFont>
      <p:font typeface="Poppins Light" charset="1" panose="00000400000000000000"/>
      <p:regular r:id="rId38"/>
    </p:embeddedFont>
    <p:embeddedFont>
      <p:font typeface="Poppins Light Italics" charset="1" panose="00000400000000000000"/>
      <p:regular r:id="rId39"/>
    </p:embeddedFont>
    <p:embeddedFont>
      <p:font typeface="Poppins Medium" charset="1" panose="00000600000000000000"/>
      <p:regular r:id="rId40"/>
    </p:embeddedFont>
    <p:embeddedFont>
      <p:font typeface="Poppins Medium Italics" charset="1" panose="00000600000000000000"/>
      <p:regular r:id="rId41"/>
    </p:embeddedFont>
    <p:embeddedFont>
      <p:font typeface="Poppins Semi-Bold" charset="1" panose="00000700000000000000"/>
      <p:regular r:id="rId42"/>
    </p:embeddedFont>
    <p:embeddedFont>
      <p:font typeface="Poppins Semi-Bold Italics" charset="1" panose="00000700000000000000"/>
      <p:regular r:id="rId43"/>
    </p:embeddedFont>
    <p:embeddedFont>
      <p:font typeface="Poppins Ultra-Bold" charset="1" panose="00000900000000000000"/>
      <p:regular r:id="rId44"/>
    </p:embeddedFont>
    <p:embeddedFont>
      <p:font typeface="Poppins Ultra-Bold Italics" charset="1" panose="00000900000000000000"/>
      <p:regular r:id="rId45"/>
    </p:embeddedFont>
    <p:embeddedFont>
      <p:font typeface="Poppins Heavy" charset="1" panose="00000A00000000000000"/>
      <p:regular r:id="rId46"/>
    </p:embeddedFont>
    <p:embeddedFont>
      <p:font typeface="Poppins Heavy Italics" charset="1" panose="00000A00000000000000"/>
      <p:regular r:id="rId47"/>
    </p:embeddedFont>
    <p:embeddedFont>
      <p:font typeface="Fira Sans" charset="1" panose="020B0503050000020004"/>
      <p:regular r:id="rId48"/>
    </p:embeddedFont>
    <p:embeddedFont>
      <p:font typeface="Fira Sans Bold" charset="1" panose="020B0803050000020004"/>
      <p:regular r:id="rId49"/>
    </p:embeddedFont>
    <p:embeddedFont>
      <p:font typeface="Fira Sans Italics" charset="1" panose="020B0503050000020004"/>
      <p:regular r:id="rId50"/>
    </p:embeddedFont>
    <p:embeddedFont>
      <p:font typeface="Fira Sans Bold Italics" charset="1" panose="020B0803050000020004"/>
      <p:regular r:id="rId51"/>
    </p:embeddedFont>
    <p:embeddedFont>
      <p:font typeface="Fira Sans Thin" charset="1" panose="020B0303050000020004"/>
      <p:regular r:id="rId52"/>
    </p:embeddedFont>
    <p:embeddedFont>
      <p:font typeface="Fira Sans Thin Italics" charset="1" panose="020B0303050000020004"/>
      <p:regular r:id="rId53"/>
    </p:embeddedFont>
    <p:embeddedFont>
      <p:font typeface="Fira Sans Extra-Light" charset="1" panose="020B0403050000020004"/>
      <p:regular r:id="rId54"/>
    </p:embeddedFont>
    <p:embeddedFont>
      <p:font typeface="Fira Sans Extra-Light Italics" charset="1" panose="020B0403050000020004"/>
      <p:regular r:id="rId55"/>
    </p:embeddedFont>
    <p:embeddedFont>
      <p:font typeface="Fira Sans Light" charset="1" panose="020B0403050000020004"/>
      <p:regular r:id="rId56"/>
    </p:embeddedFont>
    <p:embeddedFont>
      <p:font typeface="Fira Sans Light Italics" charset="1" panose="020B0403050000020004"/>
      <p:regular r:id="rId57"/>
    </p:embeddedFont>
    <p:embeddedFont>
      <p:font typeface="Fira Sans Medium" charset="1" panose="020B0603050000020004"/>
      <p:regular r:id="rId58"/>
    </p:embeddedFont>
    <p:embeddedFont>
      <p:font typeface="Fira Sans Medium Italics" charset="1" panose="020B0603050000020004"/>
      <p:regular r:id="rId59"/>
    </p:embeddedFont>
    <p:embeddedFont>
      <p:font typeface="Fira Sans Semi-Bold" charset="1" panose="020B0603050000020004"/>
      <p:regular r:id="rId60"/>
    </p:embeddedFont>
    <p:embeddedFont>
      <p:font typeface="Fira Sans Semi-Bold Italics" charset="1" panose="020B0703050000020004"/>
      <p:regular r:id="rId61"/>
    </p:embeddedFont>
    <p:embeddedFont>
      <p:font typeface="Fira Sans Ultra-Bold" charset="1" panose="020B0903050000020004"/>
      <p:regular r:id="rId62"/>
    </p:embeddedFont>
    <p:embeddedFont>
      <p:font typeface="Fira Sans Ultra-Bold Italics" charset="1" panose="020B0903050000020004"/>
      <p:regular r:id="rId63"/>
    </p:embeddedFont>
    <p:embeddedFont>
      <p:font typeface="Fira Sans Heavy" charset="1" panose="020B0A03050000020004"/>
      <p:regular r:id="rId64"/>
    </p:embeddedFont>
    <p:embeddedFont>
      <p:font typeface="Fira Sans Heavy Italics" charset="1" panose="020B0A03050000020004"/>
      <p:regular r:id="rId65"/>
    </p:embeddedFont>
    <p:embeddedFont>
      <p:font typeface="Open Sauce" charset="1" panose="00000500000000000000"/>
      <p:regular r:id="rId66"/>
    </p:embeddedFont>
    <p:embeddedFont>
      <p:font typeface="Open Sauce Bold" charset="1" panose="00000800000000000000"/>
      <p:regular r:id="rId67"/>
    </p:embeddedFont>
    <p:embeddedFont>
      <p:font typeface="Open Sauce Italics" charset="1" panose="00000500000000000000"/>
      <p:regular r:id="rId68"/>
    </p:embeddedFont>
    <p:embeddedFont>
      <p:font typeface="Open Sauce Bold Italics" charset="1" panose="00000800000000000000"/>
      <p:regular r:id="rId69"/>
    </p:embeddedFont>
    <p:embeddedFont>
      <p:font typeface="Open Sauce Light" charset="1" panose="00000400000000000000"/>
      <p:regular r:id="rId70"/>
    </p:embeddedFont>
    <p:embeddedFont>
      <p:font typeface="Open Sauce Light Italics" charset="1" panose="00000400000000000000"/>
      <p:regular r:id="rId71"/>
    </p:embeddedFont>
    <p:embeddedFont>
      <p:font typeface="Open Sauce Medium" charset="1" panose="00000600000000000000"/>
      <p:regular r:id="rId72"/>
    </p:embeddedFont>
    <p:embeddedFont>
      <p:font typeface="Open Sauce Medium Italics" charset="1" panose="00000600000000000000"/>
      <p:regular r:id="rId73"/>
    </p:embeddedFont>
    <p:embeddedFont>
      <p:font typeface="Open Sauce Semi-Bold" charset="1" panose="00000700000000000000"/>
      <p:regular r:id="rId74"/>
    </p:embeddedFont>
    <p:embeddedFont>
      <p:font typeface="Open Sauce Semi-Bold Italics" charset="1" panose="00000700000000000000"/>
      <p:regular r:id="rId75"/>
    </p:embeddedFont>
    <p:embeddedFont>
      <p:font typeface="Open Sauce Heavy" charset="1" panose="00000A00000000000000"/>
      <p:regular r:id="rId76"/>
    </p:embeddedFont>
    <p:embeddedFont>
      <p:font typeface="Open Sauce Heavy Italics" charset="1" panose="00000A00000000000000"/>
      <p:regular r:id="rId77"/>
    </p:embeddedFont>
    <p:embeddedFont>
      <p:font typeface="Open Sans" charset="1" panose="020B0606030504020204"/>
      <p:regular r:id="rId78"/>
    </p:embeddedFont>
    <p:embeddedFont>
      <p:font typeface="Open Sans Bold" charset="1" panose="020B0806030504020204"/>
      <p:regular r:id="rId79"/>
    </p:embeddedFont>
    <p:embeddedFont>
      <p:font typeface="Open Sans Italics" charset="1" panose="020B0606030504020204"/>
      <p:regular r:id="rId80"/>
    </p:embeddedFont>
    <p:embeddedFont>
      <p:font typeface="Open Sans Bold Italics" charset="1" panose="020B0806030504020204"/>
      <p:regular r:id="rId81"/>
    </p:embeddedFont>
    <p:embeddedFont>
      <p:font typeface="Open Sans Light" charset="1" panose="020B0306030504020204"/>
      <p:regular r:id="rId82"/>
    </p:embeddedFont>
    <p:embeddedFont>
      <p:font typeface="Open Sans Light Italics" charset="1" panose="020B0306030504020204"/>
      <p:regular r:id="rId83"/>
    </p:embeddedFont>
    <p:embeddedFont>
      <p:font typeface="Open Sans Ultra-Bold" charset="1" panose="00000000000000000000"/>
      <p:regular r:id="rId84"/>
    </p:embeddedFont>
    <p:embeddedFont>
      <p:font typeface="Open Sans Ultra-Bold Italics" charset="1" panose="00000000000000000000"/>
      <p:regular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15.xml" Type="http://schemas.openxmlformats.org/officeDocument/2006/relationships/slide"/><Relationship Id="rId101" Target="slides/slide16.xml" Type="http://schemas.openxmlformats.org/officeDocument/2006/relationships/slide"/><Relationship Id="rId102" Target="slides/slide17.xml" Type="http://schemas.openxmlformats.org/officeDocument/2006/relationships/slide"/><Relationship Id="rId103" Target="slides/slide18.xml" Type="http://schemas.openxmlformats.org/officeDocument/2006/relationships/slide"/><Relationship Id="rId104" Target="slides/slide19.xml" Type="http://schemas.openxmlformats.org/officeDocument/2006/relationships/slide"/><Relationship Id="rId105" Target="slides/slide20.xml" Type="http://schemas.openxmlformats.org/officeDocument/2006/relationships/slide"/><Relationship Id="rId106" Target="slides/slide21.xml" Type="http://schemas.openxmlformats.org/officeDocument/2006/relationships/slide"/><Relationship Id="rId107" Target="slides/slide22.xml" Type="http://schemas.openxmlformats.org/officeDocument/2006/relationships/slide"/><Relationship Id="rId108" Target="slides/slide23.xml" Type="http://schemas.openxmlformats.org/officeDocument/2006/relationships/slide"/><Relationship Id="rId109" Target="slides/slide24.xml" Type="http://schemas.openxmlformats.org/officeDocument/2006/relationships/slide"/><Relationship Id="rId11" Target="fonts/font11.fntdata" Type="http://schemas.openxmlformats.org/officeDocument/2006/relationships/font"/><Relationship Id="rId110" Target="slides/slide25.xml" Type="http://schemas.openxmlformats.org/officeDocument/2006/relationships/slide"/><Relationship Id="rId111" Target="slides/slide26.xml" Type="http://schemas.openxmlformats.org/officeDocument/2006/relationships/slide"/><Relationship Id="rId112" Target="slides/slide27.xml" Type="http://schemas.openxmlformats.org/officeDocument/2006/relationships/slide"/><Relationship Id="rId113" Target="slides/slide28.xml" Type="http://schemas.openxmlformats.org/officeDocument/2006/relationships/slide"/><Relationship Id="rId114" Target="slides/slide29.xml" Type="http://schemas.openxmlformats.org/officeDocument/2006/relationships/slide"/><Relationship Id="rId115" Target="slides/slide30.xml" Type="http://schemas.openxmlformats.org/officeDocument/2006/relationships/slide"/><Relationship Id="rId116" Target="slides/slide31.xml" Type="http://schemas.openxmlformats.org/officeDocument/2006/relationships/slide"/><Relationship Id="rId117" Target="slides/slide32.xml" Type="http://schemas.openxmlformats.org/officeDocument/2006/relationships/slide"/><Relationship Id="rId118" Target="slides/slide33.xml" Type="http://schemas.openxmlformats.org/officeDocument/2006/relationships/slide"/><Relationship Id="rId119" Target="slides/slide34.xml" Type="http://schemas.openxmlformats.org/officeDocument/2006/relationships/slide"/><Relationship Id="rId12" Target="fonts/font12.fntdata" Type="http://schemas.openxmlformats.org/officeDocument/2006/relationships/font"/><Relationship Id="rId120" Target="slides/slide35.xml" Type="http://schemas.openxmlformats.org/officeDocument/2006/relationships/slide"/><Relationship Id="rId121" Target="slides/slide36.xml" Type="http://schemas.openxmlformats.org/officeDocument/2006/relationships/slide"/><Relationship Id="rId122" Target="slides/slide37.xml" Type="http://schemas.openxmlformats.org/officeDocument/2006/relationships/slide"/><Relationship Id="rId123" Target="slides/slide38.xml" Type="http://schemas.openxmlformats.org/officeDocument/2006/relationships/slide"/><Relationship Id="rId124" Target="slides/slide39.xml" Type="http://schemas.openxmlformats.org/officeDocument/2006/relationships/slide"/><Relationship Id="rId125" Target="slides/slide40.xml" Type="http://schemas.openxmlformats.org/officeDocument/2006/relationships/slide"/><Relationship Id="rId126" Target="slides/slide41.xml" Type="http://schemas.openxmlformats.org/officeDocument/2006/relationships/slide"/><Relationship Id="rId127" Target="slides/slide42.xml" Type="http://schemas.openxmlformats.org/officeDocument/2006/relationships/slide"/><Relationship Id="rId128" Target="slides/slide43.xml" Type="http://schemas.openxmlformats.org/officeDocument/2006/relationships/slide"/><Relationship Id="rId129" Target="slides/slide44.xml" Type="http://schemas.openxmlformats.org/officeDocument/2006/relationships/slide"/><Relationship Id="rId13" Target="fonts/font13.fntdata" Type="http://schemas.openxmlformats.org/officeDocument/2006/relationships/font"/><Relationship Id="rId130" Target="slides/slide45.xml" Type="http://schemas.openxmlformats.org/officeDocument/2006/relationships/slide"/><Relationship Id="rId131" Target="slides/slide46.xml" Type="http://schemas.openxmlformats.org/officeDocument/2006/relationships/slide"/><Relationship Id="rId132" Target="slides/slide47.xml" Type="http://schemas.openxmlformats.org/officeDocument/2006/relationships/slide"/><Relationship Id="rId133" Target="slides/slide48.xml" Type="http://schemas.openxmlformats.org/officeDocument/2006/relationships/slide"/><Relationship Id="rId134" Target="slides/slide49.xml" Type="http://schemas.openxmlformats.org/officeDocument/2006/relationships/slide"/><Relationship Id="rId135" Target="slides/slide50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slides/slide1.xml" Type="http://schemas.openxmlformats.org/officeDocument/2006/relationships/slide"/><Relationship Id="rId87" Target="slides/slide2.xml" Type="http://schemas.openxmlformats.org/officeDocument/2006/relationships/slide"/><Relationship Id="rId88" Target="slides/slide3.xml" Type="http://schemas.openxmlformats.org/officeDocument/2006/relationships/slide"/><Relationship Id="rId89" Target="slides/slide4.xml" Type="http://schemas.openxmlformats.org/officeDocument/2006/relationships/slide"/><Relationship Id="rId9" Target="fonts/font9.fntdata" Type="http://schemas.openxmlformats.org/officeDocument/2006/relationships/font"/><Relationship Id="rId90" Target="slides/slide5.xml" Type="http://schemas.openxmlformats.org/officeDocument/2006/relationships/slide"/><Relationship Id="rId91" Target="slides/slide6.xml" Type="http://schemas.openxmlformats.org/officeDocument/2006/relationships/slide"/><Relationship Id="rId92" Target="slides/slide7.xml" Type="http://schemas.openxmlformats.org/officeDocument/2006/relationships/slide"/><Relationship Id="rId93" Target="slides/slide8.xml" Type="http://schemas.openxmlformats.org/officeDocument/2006/relationships/slide"/><Relationship Id="rId94" Target="slides/slide9.xml" Type="http://schemas.openxmlformats.org/officeDocument/2006/relationships/slide"/><Relationship Id="rId95" Target="slides/slide10.xml" Type="http://schemas.openxmlformats.org/officeDocument/2006/relationships/slide"/><Relationship Id="rId96" Target="slides/slide11.xml" Type="http://schemas.openxmlformats.org/officeDocument/2006/relationships/slide"/><Relationship Id="rId97" Target="slides/slide12.xml" Type="http://schemas.openxmlformats.org/officeDocument/2006/relationships/slide"/><Relationship Id="rId98" Target="slides/slide13.xml" Type="http://schemas.openxmlformats.org/officeDocument/2006/relationships/slide"/><Relationship Id="rId99" Target="slides/slide14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9140" y="3393029"/>
            <a:ext cx="8507318" cy="159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57"/>
              </a:lnSpc>
              <a:spcBef>
                <a:spcPct val="0"/>
              </a:spcBef>
            </a:pPr>
            <a:r>
              <a:rPr lang="en-US" sz="8755">
                <a:solidFill>
                  <a:srgbClr val="FFFFFF"/>
                </a:solidFill>
                <a:latin typeface="Poppins"/>
              </a:rPr>
              <a:t>EDA 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09140" y="4668318"/>
            <a:ext cx="9043828" cy="196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75"/>
              </a:lnSpc>
              <a:spcBef>
                <a:spcPct val="0"/>
              </a:spcBef>
            </a:pPr>
            <a:r>
              <a:rPr lang="en-US" sz="10910">
                <a:solidFill>
                  <a:srgbClr val="FFFFFF"/>
                </a:solidFill>
                <a:latin typeface="Poppins Ultra-Bold"/>
              </a:rPr>
              <a:t>Dmart Store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52852" y="1692597"/>
            <a:ext cx="9214278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u="none">
                <a:solidFill>
                  <a:srgbClr val="000000"/>
                </a:solidFill>
                <a:latin typeface="Canva Sans Bold"/>
              </a:rPr>
              <a:t>End of Data Preprocessing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569293" y="4849586"/>
            <a:ext cx="5437414" cy="5437414"/>
          </a:xfrm>
          <a:custGeom>
            <a:avLst/>
            <a:gdLst/>
            <a:ahLst/>
            <a:cxnLst/>
            <a:rect r="r" b="b" t="t" l="l"/>
            <a:pathLst>
              <a:path h="5437414" w="5437414">
                <a:moveTo>
                  <a:pt x="0" y="0"/>
                </a:moveTo>
                <a:lnTo>
                  <a:pt x="5437414" y="0"/>
                </a:lnTo>
                <a:lnTo>
                  <a:pt x="5437414" y="5437414"/>
                </a:lnTo>
                <a:lnTo>
                  <a:pt x="0" y="5437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38881" y="5848022"/>
            <a:ext cx="9357445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79"/>
              </a:lnSpc>
            </a:pPr>
            <a:r>
              <a:rPr lang="en-US" sz="8066">
                <a:solidFill>
                  <a:srgbClr val="000000"/>
                </a:solidFill>
                <a:latin typeface="Open Sauce"/>
              </a:rPr>
              <a:t>EXPLORATORY DATA ANALYSIS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375519" y="-748333"/>
            <a:ext cx="5153665" cy="7599238"/>
          </a:xfrm>
          <a:custGeom>
            <a:avLst/>
            <a:gdLst/>
            <a:ahLst/>
            <a:cxnLst/>
            <a:rect r="r" b="b" t="t" l="l"/>
            <a:pathLst>
              <a:path h="7599238" w="5153665">
                <a:moveTo>
                  <a:pt x="5153666" y="0"/>
                </a:moveTo>
                <a:lnTo>
                  <a:pt x="0" y="0"/>
                </a:lnTo>
                <a:lnTo>
                  <a:pt x="0" y="7599238"/>
                </a:lnTo>
                <a:lnTo>
                  <a:pt x="5153666" y="7599238"/>
                </a:lnTo>
                <a:lnTo>
                  <a:pt x="51536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2885" y="2368527"/>
            <a:ext cx="4752772" cy="5549946"/>
          </a:xfrm>
          <a:custGeom>
            <a:avLst/>
            <a:gdLst/>
            <a:ahLst/>
            <a:cxnLst/>
            <a:rect r="r" b="b" t="t" l="l"/>
            <a:pathLst>
              <a:path h="5549946" w="4752772">
                <a:moveTo>
                  <a:pt x="0" y="0"/>
                </a:moveTo>
                <a:lnTo>
                  <a:pt x="4752772" y="0"/>
                </a:lnTo>
                <a:lnTo>
                  <a:pt x="4752772" y="5549946"/>
                </a:lnTo>
                <a:lnTo>
                  <a:pt x="0" y="5549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437540" y="5143500"/>
            <a:ext cx="8875079" cy="9039433"/>
          </a:xfrm>
          <a:custGeom>
            <a:avLst/>
            <a:gdLst/>
            <a:ahLst/>
            <a:cxnLst/>
            <a:rect r="r" b="b" t="t" l="l"/>
            <a:pathLst>
              <a:path h="9039433" w="8875079">
                <a:moveTo>
                  <a:pt x="0" y="0"/>
                </a:moveTo>
                <a:lnTo>
                  <a:pt x="8875080" y="0"/>
                </a:lnTo>
                <a:lnTo>
                  <a:pt x="8875080" y="9039433"/>
                </a:lnTo>
                <a:lnTo>
                  <a:pt x="0" y="90394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78017" y="-871883"/>
            <a:ext cx="4181283" cy="3801167"/>
          </a:xfrm>
          <a:custGeom>
            <a:avLst/>
            <a:gdLst/>
            <a:ahLst/>
            <a:cxnLst/>
            <a:rect r="r" b="b" t="t" l="l"/>
            <a:pathLst>
              <a:path h="3801167" w="4181283">
                <a:moveTo>
                  <a:pt x="0" y="0"/>
                </a:moveTo>
                <a:lnTo>
                  <a:pt x="4181283" y="0"/>
                </a:lnTo>
                <a:lnTo>
                  <a:pt x="4181283" y="3801166"/>
                </a:lnTo>
                <a:lnTo>
                  <a:pt x="0" y="38011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3191" y="1914709"/>
            <a:ext cx="12921618" cy="8372291"/>
          </a:xfrm>
          <a:custGeom>
            <a:avLst/>
            <a:gdLst/>
            <a:ahLst/>
            <a:cxnLst/>
            <a:rect r="r" b="b" t="t" l="l"/>
            <a:pathLst>
              <a:path h="8372291" w="12921618">
                <a:moveTo>
                  <a:pt x="0" y="0"/>
                </a:moveTo>
                <a:lnTo>
                  <a:pt x="12921618" y="0"/>
                </a:lnTo>
                <a:lnTo>
                  <a:pt x="12921618" y="8372291"/>
                </a:lnTo>
                <a:lnTo>
                  <a:pt x="0" y="8372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2208" y="184151"/>
            <a:ext cx="17163584" cy="163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171616"/>
                </a:solidFill>
                <a:latin typeface="Canva Sans Bold"/>
              </a:rPr>
              <a:t>Q1.</a:t>
            </a:r>
          </a:p>
          <a:p>
            <a:pPr marL="0" indent="0" lvl="0">
              <a:lnSpc>
                <a:spcPts val="6500"/>
              </a:lnSpc>
            </a:pPr>
            <a:r>
              <a:rPr lang="en-US" sz="5000">
                <a:solidFill>
                  <a:srgbClr val="171616"/>
                </a:solidFill>
                <a:latin typeface="Canva Sans Bold"/>
              </a:rPr>
              <a:t>    what are the number of categories present in dmart?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61764" y="2781300"/>
            <a:ext cx="8302718" cy="472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0"/>
              </a:lnSpc>
            </a:pPr>
            <a:r>
              <a:rPr lang="en-US" sz="7800">
                <a:solidFill>
                  <a:srgbClr val="FFFFFF"/>
                </a:solidFill>
                <a:latin typeface="Canva Sans"/>
              </a:rPr>
              <a:t>Personal care is the highest Category Present in dmart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864482" y="150533"/>
            <a:ext cx="9282635" cy="9985933"/>
          </a:xfrm>
          <a:custGeom>
            <a:avLst/>
            <a:gdLst/>
            <a:ahLst/>
            <a:cxnLst/>
            <a:rect r="r" b="b" t="t" l="l"/>
            <a:pathLst>
              <a:path h="9985933" w="9282635">
                <a:moveTo>
                  <a:pt x="0" y="0"/>
                </a:moveTo>
                <a:lnTo>
                  <a:pt x="9282635" y="0"/>
                </a:lnTo>
                <a:lnTo>
                  <a:pt x="9282635" y="9985934"/>
                </a:lnTo>
                <a:lnTo>
                  <a:pt x="0" y="998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0" t="0" r="-4745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7446" y="1985016"/>
            <a:ext cx="12813108" cy="8301984"/>
          </a:xfrm>
          <a:custGeom>
            <a:avLst/>
            <a:gdLst/>
            <a:ahLst/>
            <a:cxnLst/>
            <a:rect r="r" b="b" t="t" l="l"/>
            <a:pathLst>
              <a:path h="8301984" w="12813108">
                <a:moveTo>
                  <a:pt x="0" y="0"/>
                </a:moveTo>
                <a:lnTo>
                  <a:pt x="12813108" y="0"/>
                </a:lnTo>
                <a:lnTo>
                  <a:pt x="12813108" y="8301984"/>
                </a:lnTo>
                <a:lnTo>
                  <a:pt x="0" y="830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104" y="184151"/>
            <a:ext cx="17725792" cy="163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171616"/>
                </a:solidFill>
                <a:latin typeface="Canva Sans Bold"/>
              </a:rPr>
              <a:t>Q2.</a:t>
            </a:r>
          </a:p>
          <a:p>
            <a:pPr marL="0" indent="0" lvl="0">
              <a:lnSpc>
                <a:spcPts val="6500"/>
              </a:lnSpc>
            </a:pPr>
            <a:r>
              <a:rPr lang="en-US" sz="5000">
                <a:solidFill>
                  <a:srgbClr val="171616"/>
                </a:solidFill>
                <a:latin typeface="Canva Sans Bold"/>
              </a:rPr>
              <a:t>what are the different prices of the categories in dmart?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9607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12749"/>
            <a:ext cx="7141048" cy="6670576"/>
          </a:xfrm>
          <a:custGeom>
            <a:avLst/>
            <a:gdLst/>
            <a:ahLst/>
            <a:cxnLst/>
            <a:rect r="r" b="b" t="t" l="l"/>
            <a:pathLst>
              <a:path h="6670576" w="7141048">
                <a:moveTo>
                  <a:pt x="0" y="0"/>
                </a:moveTo>
                <a:lnTo>
                  <a:pt x="7141048" y="0"/>
                </a:lnTo>
                <a:lnTo>
                  <a:pt x="7141048" y="6670576"/>
                </a:lnTo>
                <a:lnTo>
                  <a:pt x="0" y="667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26" r="0" b="-352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41262" y="3336029"/>
            <a:ext cx="631967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74"/>
              </a:lnSpc>
            </a:pPr>
            <a:r>
              <a:rPr lang="en-US" sz="4645" u="none">
                <a:solidFill>
                  <a:srgbClr val="000000"/>
                </a:solidFill>
                <a:latin typeface="Canva Sans Bold"/>
              </a:rPr>
              <a:t>In Dmart smartwatch category has the highest price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7545" y="1816099"/>
            <a:ext cx="11152911" cy="8470901"/>
          </a:xfrm>
          <a:custGeom>
            <a:avLst/>
            <a:gdLst/>
            <a:ahLst/>
            <a:cxnLst/>
            <a:rect r="r" b="b" t="t" l="l"/>
            <a:pathLst>
              <a:path h="8470901" w="11152911">
                <a:moveTo>
                  <a:pt x="0" y="0"/>
                </a:moveTo>
                <a:lnTo>
                  <a:pt x="11152910" y="0"/>
                </a:lnTo>
                <a:lnTo>
                  <a:pt x="11152910" y="8470901"/>
                </a:lnTo>
                <a:lnTo>
                  <a:pt x="0" y="847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104" y="184151"/>
            <a:ext cx="17725792" cy="163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171616"/>
                </a:solidFill>
                <a:latin typeface="Canva Sans Bold"/>
              </a:rPr>
              <a:t>Q3.</a:t>
            </a:r>
          </a:p>
          <a:p>
            <a:pPr marL="0" indent="0" lvl="0">
              <a:lnSpc>
                <a:spcPts val="6500"/>
              </a:lnSpc>
            </a:pPr>
            <a:r>
              <a:rPr lang="en-US" sz="5000">
                <a:solidFill>
                  <a:srgbClr val="171616"/>
                </a:solidFill>
                <a:latin typeface="Canva Sans Bold"/>
              </a:rPr>
              <a:t>       what are the top categories present in dmart?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61764" y="2781300"/>
            <a:ext cx="8302718" cy="472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0"/>
              </a:lnSpc>
            </a:pPr>
            <a:r>
              <a:rPr lang="en-US" sz="7800">
                <a:solidFill>
                  <a:srgbClr val="FFFFFF"/>
                </a:solidFill>
                <a:latin typeface="Canva Sans"/>
              </a:rPr>
              <a:t>Personal care is the highest Category Present in dmart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0" y="150533"/>
            <a:ext cx="9003117" cy="9985933"/>
          </a:xfrm>
          <a:custGeom>
            <a:avLst/>
            <a:gdLst/>
            <a:ahLst/>
            <a:cxnLst/>
            <a:rect r="r" b="b" t="t" l="l"/>
            <a:pathLst>
              <a:path h="9985933" w="9003117">
                <a:moveTo>
                  <a:pt x="0" y="0"/>
                </a:moveTo>
                <a:lnTo>
                  <a:pt x="9003117" y="0"/>
                </a:lnTo>
                <a:lnTo>
                  <a:pt x="9003117" y="9985934"/>
                </a:lnTo>
                <a:lnTo>
                  <a:pt x="0" y="998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8" t="0" r="-7997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7203" y="3008451"/>
            <a:ext cx="15973594" cy="7020532"/>
          </a:xfrm>
          <a:custGeom>
            <a:avLst/>
            <a:gdLst/>
            <a:ahLst/>
            <a:cxnLst/>
            <a:rect r="r" b="b" t="t" l="l"/>
            <a:pathLst>
              <a:path h="7020532" w="15973594">
                <a:moveTo>
                  <a:pt x="0" y="0"/>
                </a:moveTo>
                <a:lnTo>
                  <a:pt x="15973594" y="0"/>
                </a:lnTo>
                <a:lnTo>
                  <a:pt x="15973594" y="7020532"/>
                </a:lnTo>
                <a:lnTo>
                  <a:pt x="0" y="7020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" t="0" r="-15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104" y="184151"/>
            <a:ext cx="17725792" cy="1631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171616"/>
                </a:solidFill>
                <a:latin typeface="Canva Sans Bold"/>
              </a:rPr>
              <a:t>Q4.</a:t>
            </a:r>
          </a:p>
          <a:p>
            <a:pPr marL="0" indent="0" lvl="0">
              <a:lnSpc>
                <a:spcPts val="6500"/>
              </a:lnSpc>
            </a:pPr>
            <a:r>
              <a:rPr lang="en-US" sz="5000">
                <a:solidFill>
                  <a:srgbClr val="171616"/>
                </a:solidFill>
                <a:latin typeface="Canva Sans Bold"/>
              </a:rPr>
              <a:t>       what is the price vs discounted price in dmart?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49050"/>
            <a:ext cx="12730036" cy="514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Canva Sans Bold"/>
              </a:rPr>
              <a:t>Q5.</a:t>
            </a:r>
          </a:p>
          <a:p>
            <a:pPr marL="0" indent="0" lvl="0"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Canva Sans Bold"/>
              </a:rPr>
              <a:t>what are the list of the subcategories present in the dmart?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3508948" y="0"/>
            <a:ext cx="4779052" cy="10287000"/>
            <a:chOff x="0" y="0"/>
            <a:chExt cx="5355113" cy="11526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286D30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007020" y="6827914"/>
            <a:ext cx="3347655" cy="3608571"/>
            <a:chOff x="0" y="0"/>
            <a:chExt cx="1204093" cy="1297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8259" y="4230521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2339" y="4635866"/>
            <a:ext cx="1203294" cy="57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2"/>
              </a:lnSpc>
            </a:pPr>
            <a:r>
              <a:rPr lang="en-US" sz="3337" spc="1061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3318" y="4614483"/>
            <a:ext cx="48735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635">
                <a:solidFill>
                  <a:srgbClr val="F66E1A"/>
                </a:solidFill>
                <a:latin typeface="Open Sans Bold"/>
              </a:rPr>
              <a:t>INTRODUCTION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858259" y="6860932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5"/>
                </a:lnTo>
                <a:lnTo>
                  <a:pt x="0" y="1447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0299" y="7266277"/>
            <a:ext cx="1203294" cy="57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2"/>
              </a:lnSpc>
            </a:pPr>
            <a:r>
              <a:rPr lang="en-US" sz="3337" spc="1061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83318" y="7395707"/>
            <a:ext cx="48735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635">
                <a:solidFill>
                  <a:srgbClr val="F66E1A"/>
                </a:solidFill>
                <a:latin typeface="Open Sans Bold"/>
              </a:rPr>
              <a:t>IMPLEMENTATION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731182" y="4230521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4"/>
                </a:lnTo>
                <a:lnTo>
                  <a:pt x="0" y="1447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75262" y="4635866"/>
            <a:ext cx="1203294" cy="57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2"/>
              </a:lnSpc>
            </a:pPr>
            <a:r>
              <a:rPr lang="en-US" sz="3337" spc="1061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56241" y="4664441"/>
            <a:ext cx="48735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635">
                <a:solidFill>
                  <a:srgbClr val="F66E1A"/>
                </a:solidFill>
                <a:latin typeface="Open Sans Bold"/>
              </a:rPr>
              <a:t>SYSTEM DESIGN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731182" y="6860932"/>
            <a:ext cx="1447374" cy="1447374"/>
          </a:xfrm>
          <a:custGeom>
            <a:avLst/>
            <a:gdLst/>
            <a:ahLst/>
            <a:cxnLst/>
            <a:rect r="r" b="b" t="t" l="l"/>
            <a:pathLst>
              <a:path h="1447374" w="1447374">
                <a:moveTo>
                  <a:pt x="0" y="0"/>
                </a:moveTo>
                <a:lnTo>
                  <a:pt x="1447374" y="0"/>
                </a:lnTo>
                <a:lnTo>
                  <a:pt x="1447374" y="1447375"/>
                </a:lnTo>
                <a:lnTo>
                  <a:pt x="0" y="1447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53222" y="7266277"/>
            <a:ext cx="1203294" cy="57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72"/>
              </a:lnSpc>
            </a:pPr>
            <a:r>
              <a:rPr lang="en-US" sz="3337" spc="1061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56241" y="7395707"/>
            <a:ext cx="48735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635">
                <a:solidFill>
                  <a:srgbClr val="F66E1A"/>
                </a:solidFill>
                <a:latin typeface="Open Sans Bold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81775" y="1517734"/>
            <a:ext cx="612445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764" y="2781300"/>
            <a:ext cx="8302718" cy="472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60"/>
              </a:lnSpc>
            </a:pPr>
            <a:r>
              <a:rPr lang="en-US" sz="7800">
                <a:solidFill>
                  <a:srgbClr val="FFFFFF"/>
                </a:solidFill>
                <a:latin typeface="Canva Sans"/>
              </a:rPr>
              <a:t>Personal care is the highest Category Present in dmart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6204" y="0"/>
            <a:ext cx="14911203" cy="10416008"/>
          </a:xfrm>
          <a:custGeom>
            <a:avLst/>
            <a:gdLst/>
            <a:ahLst/>
            <a:cxnLst/>
            <a:rect r="r" b="b" t="t" l="l"/>
            <a:pathLst>
              <a:path h="10416008" w="14911203">
                <a:moveTo>
                  <a:pt x="0" y="0"/>
                </a:moveTo>
                <a:lnTo>
                  <a:pt x="14911203" y="0"/>
                </a:lnTo>
                <a:lnTo>
                  <a:pt x="14911203" y="10416008"/>
                </a:lnTo>
                <a:lnTo>
                  <a:pt x="0" y="10416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0750" y="6858000"/>
            <a:ext cx="4667250" cy="3429000"/>
          </a:xfrm>
          <a:custGeom>
            <a:avLst/>
            <a:gdLst/>
            <a:ahLst/>
            <a:cxnLst/>
            <a:rect r="r" b="b" t="t" l="l"/>
            <a:pathLst>
              <a:path h="3429000" w="4667250">
                <a:moveTo>
                  <a:pt x="0" y="0"/>
                </a:moveTo>
                <a:lnTo>
                  <a:pt x="4667250" y="0"/>
                </a:lnTo>
                <a:lnTo>
                  <a:pt x="466725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3" t="0" r="-2003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3500" y="6858000"/>
            <a:ext cx="4667250" cy="3429000"/>
          </a:xfrm>
          <a:custGeom>
            <a:avLst/>
            <a:gdLst/>
            <a:ahLst/>
            <a:cxnLst/>
            <a:rect r="r" b="b" t="t" l="l"/>
            <a:pathLst>
              <a:path h="3429000" w="4667250">
                <a:moveTo>
                  <a:pt x="0" y="0"/>
                </a:moveTo>
                <a:lnTo>
                  <a:pt x="4667250" y="0"/>
                </a:lnTo>
                <a:lnTo>
                  <a:pt x="466725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29" r="0" b="-46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53500" y="0"/>
            <a:ext cx="9334500" cy="6858000"/>
          </a:xfrm>
          <a:custGeom>
            <a:avLst/>
            <a:gdLst/>
            <a:ahLst/>
            <a:cxnLst/>
            <a:rect r="r" b="b" t="t" l="l"/>
            <a:pathLst>
              <a:path h="6858000" w="9334500">
                <a:moveTo>
                  <a:pt x="0" y="0"/>
                </a:moveTo>
                <a:lnTo>
                  <a:pt x="9334500" y="0"/>
                </a:lnTo>
                <a:lnTo>
                  <a:pt x="93345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07" t="0" r="-2950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121554"/>
            <a:ext cx="7254240" cy="3662147"/>
            <a:chOff x="0" y="0"/>
            <a:chExt cx="9672320" cy="48828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9672320" cy="325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Canva Sans"/>
                </a:rPr>
                <a:t>Subcategory in dmart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08443"/>
              <a:ext cx="8232986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Canva Sans"/>
                </a:rPr>
                <a:t>Snacks and Farsans is the highest subcategory followed by Beverages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4678" y="1628775"/>
            <a:ext cx="8405970" cy="702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40"/>
              </a:lnSpc>
            </a:pPr>
            <a:r>
              <a:rPr lang="en-US" sz="7700" u="none">
                <a:solidFill>
                  <a:srgbClr val="000000"/>
                </a:solidFill>
                <a:latin typeface="Canva Sans"/>
              </a:rPr>
              <a:t>Q6.</a:t>
            </a:r>
          </a:p>
          <a:p>
            <a:pPr marL="0" indent="0" lvl="0">
              <a:lnSpc>
                <a:spcPts val="9240"/>
              </a:lnSpc>
            </a:pPr>
            <a:r>
              <a:rPr lang="en-US" sz="7700" u="none">
                <a:solidFill>
                  <a:srgbClr val="000000"/>
                </a:solidFill>
                <a:latin typeface="Canva Sans"/>
              </a:rPr>
              <a:t>What is the discounted price of the subcategories in the dmart?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445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26355"/>
            <a:ext cx="18288000" cy="8973519"/>
          </a:xfrm>
          <a:custGeom>
            <a:avLst/>
            <a:gdLst/>
            <a:ahLst/>
            <a:cxnLst/>
            <a:rect r="r" b="b" t="t" l="l"/>
            <a:pathLst>
              <a:path h="8973519" w="18288000">
                <a:moveTo>
                  <a:pt x="0" y="0"/>
                </a:moveTo>
                <a:lnTo>
                  <a:pt x="18288000" y="0"/>
                </a:lnTo>
                <a:lnTo>
                  <a:pt x="18288000" y="8973518"/>
                </a:lnTo>
                <a:lnTo>
                  <a:pt x="0" y="8973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53092" y="0"/>
            <a:ext cx="6734908" cy="5143500"/>
          </a:xfrm>
          <a:custGeom>
            <a:avLst/>
            <a:gdLst/>
            <a:ahLst/>
            <a:cxnLst/>
            <a:rect r="r" b="b" t="t" l="l"/>
            <a:pathLst>
              <a:path h="5143500" w="6734908">
                <a:moveTo>
                  <a:pt x="0" y="0"/>
                </a:moveTo>
                <a:lnTo>
                  <a:pt x="6734908" y="0"/>
                </a:lnTo>
                <a:lnTo>
                  <a:pt x="673490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85" r="0" b="-68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53092" y="5143500"/>
            <a:ext cx="6734908" cy="5143500"/>
          </a:xfrm>
          <a:custGeom>
            <a:avLst/>
            <a:gdLst/>
            <a:ahLst/>
            <a:cxnLst/>
            <a:rect r="r" b="b" t="t" l="l"/>
            <a:pathLst>
              <a:path h="5143500" w="6734908">
                <a:moveTo>
                  <a:pt x="0" y="0"/>
                </a:moveTo>
                <a:lnTo>
                  <a:pt x="6734908" y="0"/>
                </a:lnTo>
                <a:lnTo>
                  <a:pt x="673490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92" r="0" b="-402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00171"/>
            <a:ext cx="8978273" cy="242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DISCOUNTED PRICE OF THE SUBCATEGORIES IN THE DMART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85792"/>
            <a:ext cx="8935460" cy="1034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50"/>
              </a:lnSpc>
            </a:pPr>
            <a:r>
              <a:rPr lang="en-US" sz="2964">
                <a:solidFill>
                  <a:srgbClr val="000000"/>
                </a:solidFill>
                <a:latin typeface="Canva Sans"/>
              </a:rPr>
              <a:t>Highest Discounted Subcategory is Disinfectanats</a:t>
            </a:r>
          </a:p>
        </p:txBody>
      </p:sp>
      <p:sp>
        <p:nvSpPr>
          <p:cNvPr name="AutoShape 6" id="6"/>
          <p:cNvSpPr/>
          <p:nvPr/>
        </p:nvSpPr>
        <p:spPr>
          <a:xfrm>
            <a:off x="1778627" y="4679122"/>
            <a:ext cx="5122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623060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36"/>
              </a:lnSpc>
            </a:pPr>
            <a:r>
              <a:rPr lang="en-US" sz="7613">
                <a:solidFill>
                  <a:srgbClr val="000000"/>
                </a:solidFill>
                <a:latin typeface="Canva Sans Bold"/>
              </a:rPr>
              <a:t>Q7. What is the breadcrumbs present in the dmart?</a:t>
            </a:r>
          </a:p>
        </p:txBody>
      </p:sp>
      <p:sp>
        <p:nvSpPr>
          <p:cNvPr name="AutoShape 3" id="3"/>
          <p:cNvSpPr/>
          <p:nvPr/>
        </p:nvSpPr>
        <p:spPr>
          <a:xfrm rot="-2230017">
            <a:off x="10684067" y="5418866"/>
            <a:ext cx="16230600" cy="8229600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971" y="237924"/>
            <a:ext cx="18082029" cy="9811151"/>
          </a:xfrm>
          <a:custGeom>
            <a:avLst/>
            <a:gdLst/>
            <a:ahLst/>
            <a:cxnLst/>
            <a:rect r="r" b="b" t="t" l="l"/>
            <a:pathLst>
              <a:path h="9811151" w="18082029">
                <a:moveTo>
                  <a:pt x="0" y="0"/>
                </a:moveTo>
                <a:lnTo>
                  <a:pt x="18082029" y="0"/>
                </a:lnTo>
                <a:lnTo>
                  <a:pt x="18082029" y="9811152"/>
                </a:lnTo>
                <a:lnTo>
                  <a:pt x="0" y="9811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5971" y="8845841"/>
            <a:ext cx="11999610" cy="78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000000"/>
                </a:solidFill>
                <a:latin typeface="Canva Sans"/>
              </a:rPr>
              <a:t>Packed food &gt;Snacks and Farsans are the highest breadcrumbs present in dmart store</a:t>
            </a:r>
          </a:p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000000"/>
                </a:solidFill>
                <a:latin typeface="Canva Sans"/>
              </a:rPr>
              <a:t>Followed by dairy and Bevereages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81837"/>
            <a:ext cx="16230600" cy="182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89"/>
              </a:lnSpc>
              <a:spcBef>
                <a:spcPct val="0"/>
              </a:spcBef>
            </a:pPr>
            <a:r>
              <a:rPr lang="en-US" sz="5278">
                <a:solidFill>
                  <a:srgbClr val="000000"/>
                </a:solidFill>
                <a:latin typeface="Canva Sans Bold"/>
              </a:rPr>
              <a:t>Q8.     What are the prices of the breadcrumbs in dmart?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grpSp>
        <p:nvGrpSpPr>
          <p:cNvPr name="Group 26" id="26"/>
          <p:cNvGrpSpPr/>
          <p:nvPr/>
        </p:nvGrpSpPr>
        <p:grpSpPr>
          <a:xfrm rot="0">
            <a:off x="0" y="0"/>
            <a:ext cx="3754522" cy="3754522"/>
            <a:chOff x="0" y="0"/>
            <a:chExt cx="5006029" cy="5006029"/>
          </a:xfrm>
        </p:grpSpPr>
        <p:grpSp>
          <p:nvGrpSpPr>
            <p:cNvPr name="Group 27" id="27"/>
            <p:cNvGrpSpPr/>
            <p:nvPr/>
          </p:nvGrpSpPr>
          <p:grpSpPr>
            <a:xfrm rot="-10800000"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-1080000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-10800000"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-10800000">
              <a:off x="0" y="2503014"/>
              <a:ext cx="1251507" cy="1251507"/>
              <a:chOff x="0" y="0"/>
              <a:chExt cx="1913890" cy="19138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2503014" y="0"/>
              <a:ext cx="1251507" cy="1251507"/>
              <a:chOff x="0" y="0"/>
              <a:chExt cx="1913890" cy="191389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-1080000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5" id="45"/>
            <p:cNvGrpSpPr/>
            <p:nvPr/>
          </p:nvGrpSpPr>
          <p:grpSpPr>
            <a:xfrm rot="-1080000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-1080000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743" y="0"/>
            <a:ext cx="16014063" cy="10287000"/>
          </a:xfrm>
          <a:custGeom>
            <a:avLst/>
            <a:gdLst/>
            <a:ahLst/>
            <a:cxnLst/>
            <a:rect r="r" b="b" t="t" l="l"/>
            <a:pathLst>
              <a:path h="10287000" w="16014063">
                <a:moveTo>
                  <a:pt x="0" y="0"/>
                </a:moveTo>
                <a:lnTo>
                  <a:pt x="16014063" y="0"/>
                </a:lnTo>
                <a:lnTo>
                  <a:pt x="160140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34730"/>
            <a:ext cx="705600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Smartwatch has the highest price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followed by kitchen appliances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0262" y="3319451"/>
            <a:ext cx="16987476" cy="5938849"/>
          </a:xfrm>
          <a:custGeom>
            <a:avLst/>
            <a:gdLst/>
            <a:ahLst/>
            <a:cxnLst/>
            <a:rect r="r" b="b" t="t" l="l"/>
            <a:pathLst>
              <a:path h="5938849" w="16987476">
                <a:moveTo>
                  <a:pt x="0" y="0"/>
                </a:moveTo>
                <a:lnTo>
                  <a:pt x="16987476" y="0"/>
                </a:lnTo>
                <a:lnTo>
                  <a:pt x="16987476" y="5938849"/>
                </a:lnTo>
                <a:lnTo>
                  <a:pt x="0" y="5938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52548" y="-79690"/>
            <a:ext cx="18890039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Q9.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  What is the comparison of price vs discount price in dmart?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8810" y="552427"/>
            <a:ext cx="1012826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84383" y="4329369"/>
            <a:ext cx="6231606" cy="334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0252" indent="-255126" lvl="1">
              <a:lnSpc>
                <a:spcPts val="3308"/>
              </a:lnSpc>
              <a:spcBef>
                <a:spcPct val="0"/>
              </a:spcBef>
              <a:buFont typeface="Arial"/>
              <a:buChar char="•"/>
            </a:pPr>
            <a:r>
              <a:rPr lang="en-US" sz="2363">
                <a:solidFill>
                  <a:srgbClr val="000000"/>
                </a:solidFill>
                <a:latin typeface="Open Sans"/>
              </a:rPr>
              <a:t>DMart, is an Indian retail corporation that operates a chain of hypermarkets in India.</a:t>
            </a:r>
          </a:p>
          <a:p>
            <a:pPr marL="510252" indent="-255126" lvl="1">
              <a:lnSpc>
                <a:spcPts val="3308"/>
              </a:lnSpc>
              <a:spcBef>
                <a:spcPct val="0"/>
              </a:spcBef>
              <a:buFont typeface="Arial"/>
              <a:buChar char="•"/>
            </a:pPr>
            <a:r>
              <a:rPr lang="en-US" sz="2363">
                <a:solidFill>
                  <a:srgbClr val="000000"/>
                </a:solidFill>
                <a:latin typeface="Open Sans"/>
              </a:rPr>
              <a:t>It was founded by Radhakrishna Damani in 2002</a:t>
            </a:r>
          </a:p>
          <a:p>
            <a:pPr marL="510252" indent="-255126" lvl="1">
              <a:lnSpc>
                <a:spcPts val="3308"/>
              </a:lnSpc>
              <a:spcBef>
                <a:spcPct val="0"/>
              </a:spcBef>
              <a:buFont typeface="Arial"/>
              <a:buChar char="•"/>
            </a:pPr>
            <a:r>
              <a:rPr lang="en-US" sz="2363">
                <a:solidFill>
                  <a:srgbClr val="000000"/>
                </a:solidFill>
                <a:latin typeface="Open Sans"/>
              </a:rPr>
              <a:t>Its first store was opened in Powai, Mumbai. As of June 2023, it has 330 stores across 14 states in India.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2995911"/>
            <a:ext cx="11707076" cy="6474036"/>
          </a:xfrm>
          <a:custGeom>
            <a:avLst/>
            <a:gdLst/>
            <a:ahLst/>
            <a:cxnLst/>
            <a:rect r="r" b="b" t="t" l="l"/>
            <a:pathLst>
              <a:path h="6474036" w="11707076">
                <a:moveTo>
                  <a:pt x="0" y="0"/>
                </a:moveTo>
                <a:lnTo>
                  <a:pt x="11707076" y="0"/>
                </a:lnTo>
                <a:lnTo>
                  <a:pt x="11707076" y="6474036"/>
                </a:lnTo>
                <a:lnTo>
                  <a:pt x="0" y="6474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56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57640" y="1700160"/>
            <a:ext cx="10469662" cy="8306054"/>
          </a:xfrm>
          <a:custGeom>
            <a:avLst/>
            <a:gdLst/>
            <a:ahLst/>
            <a:cxnLst/>
            <a:rect r="r" b="b" t="t" l="l"/>
            <a:pathLst>
              <a:path h="8306054" w="10469662">
                <a:moveTo>
                  <a:pt x="0" y="0"/>
                </a:moveTo>
                <a:lnTo>
                  <a:pt x="10469662" y="0"/>
                </a:lnTo>
                <a:lnTo>
                  <a:pt x="10469662" y="8306054"/>
                </a:lnTo>
                <a:lnTo>
                  <a:pt x="0" y="8306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01019" y="-38100"/>
            <a:ext cx="18890039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Q10.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         What is the price distribution in dmart?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7BD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924" y="2214251"/>
            <a:ext cx="18094153" cy="7604789"/>
          </a:xfrm>
          <a:custGeom>
            <a:avLst/>
            <a:gdLst/>
            <a:ahLst/>
            <a:cxnLst/>
            <a:rect r="r" b="b" t="t" l="l"/>
            <a:pathLst>
              <a:path h="7604789" w="18094153">
                <a:moveTo>
                  <a:pt x="0" y="0"/>
                </a:moveTo>
                <a:lnTo>
                  <a:pt x="18094152" y="0"/>
                </a:lnTo>
                <a:lnTo>
                  <a:pt x="18094152" y="7604789"/>
                </a:lnTo>
                <a:lnTo>
                  <a:pt x="0" y="7604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38100"/>
            <a:ext cx="18288000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Q11.  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Now i wish to see for Category Dairy’s Discounted Price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3339" y="634812"/>
            <a:ext cx="12361322" cy="6953243"/>
          </a:xfrm>
          <a:custGeom>
            <a:avLst/>
            <a:gdLst/>
            <a:ahLst/>
            <a:cxnLst/>
            <a:rect r="r" b="b" t="t" l="l"/>
            <a:pathLst>
              <a:path h="6953243" w="12361322">
                <a:moveTo>
                  <a:pt x="0" y="0"/>
                </a:moveTo>
                <a:lnTo>
                  <a:pt x="12361322" y="0"/>
                </a:lnTo>
                <a:lnTo>
                  <a:pt x="12361322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63339" y="8445940"/>
            <a:ext cx="123613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Amul dairy product has the highest discounted price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E4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107" y="2652146"/>
            <a:ext cx="17551787" cy="7376838"/>
          </a:xfrm>
          <a:custGeom>
            <a:avLst/>
            <a:gdLst/>
            <a:ahLst/>
            <a:cxnLst/>
            <a:rect r="r" b="b" t="t" l="l"/>
            <a:pathLst>
              <a:path h="7376838" w="17551787">
                <a:moveTo>
                  <a:pt x="0" y="0"/>
                </a:moveTo>
                <a:lnTo>
                  <a:pt x="17551786" y="0"/>
                </a:lnTo>
                <a:lnTo>
                  <a:pt x="17551786" y="7376837"/>
                </a:lnTo>
                <a:lnTo>
                  <a:pt x="0" y="737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08" y="267336"/>
            <a:ext cx="18288000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Q12.  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 Now I wish to see for Category Dairy’s  Price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30959" cy="10287000"/>
            <a:chOff x="0" y="0"/>
            <a:chExt cx="24838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8387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8738" y="874162"/>
            <a:ext cx="7433482" cy="4269338"/>
          </a:xfrm>
          <a:custGeom>
            <a:avLst/>
            <a:gdLst/>
            <a:ahLst/>
            <a:cxnLst/>
            <a:rect r="r" b="b" t="t" l="l"/>
            <a:pathLst>
              <a:path h="4269338" w="7433482">
                <a:moveTo>
                  <a:pt x="0" y="0"/>
                </a:moveTo>
                <a:lnTo>
                  <a:pt x="7433483" y="0"/>
                </a:lnTo>
                <a:lnTo>
                  <a:pt x="7433483" y="4269338"/>
                </a:lnTo>
                <a:lnTo>
                  <a:pt x="0" y="4269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88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738" y="5143500"/>
            <a:ext cx="7433482" cy="4269338"/>
          </a:xfrm>
          <a:custGeom>
            <a:avLst/>
            <a:gdLst/>
            <a:ahLst/>
            <a:cxnLst/>
            <a:rect r="r" b="b" t="t" l="l"/>
            <a:pathLst>
              <a:path h="4269338" w="7433482">
                <a:moveTo>
                  <a:pt x="0" y="0"/>
                </a:moveTo>
                <a:lnTo>
                  <a:pt x="7433483" y="0"/>
                </a:lnTo>
                <a:lnTo>
                  <a:pt x="7433483" y="4269338"/>
                </a:lnTo>
                <a:lnTo>
                  <a:pt x="0" y="4269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1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68037" y="1179510"/>
            <a:ext cx="5122944" cy="307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05"/>
              </a:lnSpc>
            </a:pPr>
            <a:r>
              <a:rPr lang="en-US" sz="4576">
                <a:solidFill>
                  <a:srgbClr val="000000"/>
                </a:solidFill>
                <a:latin typeface="Canva Sans Bold"/>
              </a:rPr>
              <a:t>Amul dairy product has the highest price followed by Britannia product</a:t>
            </a:r>
          </a:p>
        </p:txBody>
      </p:sp>
      <p:sp>
        <p:nvSpPr>
          <p:cNvPr name="AutoShape 8" id="8"/>
          <p:cNvSpPr/>
          <p:nvPr/>
        </p:nvSpPr>
        <p:spPr>
          <a:xfrm>
            <a:off x="10868037" y="5048123"/>
            <a:ext cx="561799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6093" y="1253218"/>
            <a:ext cx="7463083" cy="528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Q13.  </a:t>
            </a:r>
          </a:p>
          <a:p>
            <a:pPr marL="0" indent="0" lvl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           Count of each brand in Subcategory Beverages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0325253" y="2317795"/>
            <a:ext cx="10280541" cy="5644952"/>
          </a:xfrm>
          <a:custGeom>
            <a:avLst/>
            <a:gdLst/>
            <a:ahLst/>
            <a:cxnLst/>
            <a:rect r="r" b="b" t="t" l="l"/>
            <a:pathLst>
              <a:path h="5644952" w="10280541">
                <a:moveTo>
                  <a:pt x="0" y="0"/>
                </a:moveTo>
                <a:lnTo>
                  <a:pt x="10280542" y="0"/>
                </a:lnTo>
                <a:lnTo>
                  <a:pt x="10280542" y="5644952"/>
                </a:lnTo>
                <a:lnTo>
                  <a:pt x="0" y="564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764" y="682874"/>
            <a:ext cx="18162472" cy="8575426"/>
          </a:xfrm>
          <a:custGeom>
            <a:avLst/>
            <a:gdLst/>
            <a:ahLst/>
            <a:cxnLst/>
            <a:rect r="r" b="b" t="t" l="l"/>
            <a:pathLst>
              <a:path h="8575426" w="18162472">
                <a:moveTo>
                  <a:pt x="0" y="0"/>
                </a:moveTo>
                <a:lnTo>
                  <a:pt x="18162472" y="0"/>
                </a:lnTo>
                <a:lnTo>
                  <a:pt x="18162472" y="8575426"/>
                </a:lnTo>
                <a:lnTo>
                  <a:pt x="0" y="85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068" y="4431971"/>
            <a:ext cx="17552649" cy="4826329"/>
          </a:xfrm>
          <a:custGeom>
            <a:avLst/>
            <a:gdLst/>
            <a:ahLst/>
            <a:cxnLst/>
            <a:rect r="r" b="b" t="t" l="l"/>
            <a:pathLst>
              <a:path h="4826329" w="17552649">
                <a:moveTo>
                  <a:pt x="0" y="0"/>
                </a:moveTo>
                <a:lnTo>
                  <a:pt x="17552649" y="0"/>
                </a:lnTo>
                <a:lnTo>
                  <a:pt x="17552649" y="4826329"/>
                </a:lnTo>
                <a:lnTo>
                  <a:pt x="0" y="4826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760" r="0" b="-20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87301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Canva Sans"/>
              </a:rPr>
              <a:t>Nescafe product is highest Beverage subcategory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4935" y="2868417"/>
            <a:ext cx="10765312" cy="7418583"/>
          </a:xfrm>
          <a:custGeom>
            <a:avLst/>
            <a:gdLst/>
            <a:ahLst/>
            <a:cxnLst/>
            <a:rect r="r" b="b" t="t" l="l"/>
            <a:pathLst>
              <a:path h="7418583" w="10765312">
                <a:moveTo>
                  <a:pt x="0" y="0"/>
                </a:moveTo>
                <a:lnTo>
                  <a:pt x="10765313" y="0"/>
                </a:lnTo>
                <a:lnTo>
                  <a:pt x="10765313" y="7418583"/>
                </a:lnTo>
                <a:lnTo>
                  <a:pt x="0" y="7418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08" y="267336"/>
            <a:ext cx="18288000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Q14.  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 Beverages and Discounted Price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AC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589" y="2128949"/>
            <a:ext cx="17470962" cy="8158051"/>
          </a:xfrm>
          <a:custGeom>
            <a:avLst/>
            <a:gdLst/>
            <a:ahLst/>
            <a:cxnLst/>
            <a:rect r="r" b="b" t="t" l="l"/>
            <a:pathLst>
              <a:path h="8158051" w="17470962">
                <a:moveTo>
                  <a:pt x="0" y="0"/>
                </a:moveTo>
                <a:lnTo>
                  <a:pt x="17470962" y="0"/>
                </a:lnTo>
                <a:lnTo>
                  <a:pt x="17470962" y="8158051"/>
                </a:lnTo>
                <a:lnTo>
                  <a:pt x="0" y="8158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08" y="267336"/>
            <a:ext cx="18288000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Q15.  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 Beverages Brand and Discounted Price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286D3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35386" y="8842032"/>
            <a:ext cx="2141618" cy="185465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14350" y="282251"/>
            <a:ext cx="17259300" cy="3018051"/>
            <a:chOff x="0" y="0"/>
            <a:chExt cx="23012400" cy="40240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566742"/>
              <a:ext cx="23012400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71616"/>
                  </a:solidFill>
                  <a:latin typeface="Fira Sans Medium"/>
                </a:rPr>
                <a:t>The EDA consists of 09 columns. Here we have 09 features using this we start data analysis of Dmart Store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23012400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171616"/>
                  </a:solidFill>
                  <a:latin typeface="Fira Sans Medium"/>
                </a:rPr>
                <a:t>EDA on Dmart Store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867814" y="3742356"/>
            <a:ext cx="625471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71616"/>
                </a:solidFill>
                <a:latin typeface="Fira Sans Light"/>
              </a:rPr>
              <a:t>This data set consists of information:   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83402" y="4444122"/>
            <a:ext cx="4478298" cy="5532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Canva Sans Bold"/>
              </a:rPr>
              <a:t>Name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Canva Sans Bold"/>
              </a:rPr>
              <a:t>Brand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Canva Sans Bold"/>
              </a:rPr>
              <a:t>Price Discounted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Canva Sans Bold"/>
              </a:rPr>
              <a:t>Price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Canva Sans Bold"/>
              </a:rPr>
              <a:t>Category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Canva Sans Bold"/>
              </a:rPr>
              <a:t>Subcategory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Canva Sans Bold"/>
              </a:rPr>
              <a:t>Quantity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71616"/>
                </a:solidFill>
                <a:latin typeface="Canva Sans Bold"/>
              </a:rPr>
              <a:t>Description</a:t>
            </a:r>
          </a:p>
          <a:p>
            <a:pPr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171616"/>
                </a:solidFill>
                <a:latin typeface="Canva Sans Bold"/>
              </a:rPr>
              <a:t>Breadcrumbs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EAC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30959" cy="10287000"/>
            <a:chOff x="0" y="0"/>
            <a:chExt cx="24838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63D2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8387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177778"/>
            <a:ext cx="7433482" cy="4269338"/>
          </a:xfrm>
          <a:custGeom>
            <a:avLst/>
            <a:gdLst/>
            <a:ahLst/>
            <a:cxnLst/>
            <a:rect r="r" b="b" t="t" l="l"/>
            <a:pathLst>
              <a:path h="4269338" w="7433482">
                <a:moveTo>
                  <a:pt x="0" y="0"/>
                </a:moveTo>
                <a:lnTo>
                  <a:pt x="7433482" y="0"/>
                </a:lnTo>
                <a:lnTo>
                  <a:pt x="7433482" y="4269338"/>
                </a:lnTo>
                <a:lnTo>
                  <a:pt x="0" y="4269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82" r="0" b="-446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08440"/>
            <a:ext cx="7433482" cy="4269338"/>
          </a:xfrm>
          <a:custGeom>
            <a:avLst/>
            <a:gdLst/>
            <a:ahLst/>
            <a:cxnLst/>
            <a:rect r="r" b="b" t="t" l="l"/>
            <a:pathLst>
              <a:path h="4269338" w="7433482">
                <a:moveTo>
                  <a:pt x="0" y="0"/>
                </a:moveTo>
                <a:lnTo>
                  <a:pt x="7433482" y="0"/>
                </a:lnTo>
                <a:lnTo>
                  <a:pt x="7433482" y="4269338"/>
                </a:lnTo>
                <a:lnTo>
                  <a:pt x="0" y="4269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65" t="0" r="-264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67018" y="4290555"/>
            <a:ext cx="7193913" cy="16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94"/>
              </a:lnSpc>
            </a:pPr>
            <a:r>
              <a:rPr lang="en-US" sz="3139">
                <a:solidFill>
                  <a:srgbClr val="FFFFFF"/>
                </a:solidFill>
                <a:latin typeface="Canva Sans Bold"/>
              </a:rPr>
              <a:t>Hershey’s has the highest discounted price followed by PediaSure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0567018" y="3521525"/>
            <a:ext cx="5919016" cy="6450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228" y="2267295"/>
            <a:ext cx="17741545" cy="6450104"/>
          </a:xfrm>
          <a:custGeom>
            <a:avLst/>
            <a:gdLst/>
            <a:ahLst/>
            <a:cxnLst/>
            <a:rect r="r" b="b" t="t" l="l"/>
            <a:pathLst>
              <a:path h="6450104" w="17741545">
                <a:moveTo>
                  <a:pt x="0" y="0"/>
                </a:moveTo>
                <a:lnTo>
                  <a:pt x="17741544" y="0"/>
                </a:lnTo>
                <a:lnTo>
                  <a:pt x="17741544" y="6450104"/>
                </a:lnTo>
                <a:lnTo>
                  <a:pt x="0" y="645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08" y="271781"/>
            <a:ext cx="18288000" cy="147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Q16.  </a:t>
            </a:r>
          </a:p>
          <a:p>
            <a:pPr marL="0" indent="0" lvl="0">
              <a:lnSpc>
                <a:spcPts val="5850"/>
              </a:lnSpc>
            </a:pPr>
            <a:r>
              <a:rPr lang="en-US" sz="4500">
                <a:solidFill>
                  <a:srgbClr val="171616"/>
                </a:solidFill>
                <a:latin typeface="Canva Sans Bold"/>
              </a:rPr>
              <a:t>             Variations of Discounted Price between two Subcategories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12083" y="8945493"/>
            <a:ext cx="10402689" cy="106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8"/>
              </a:lnSpc>
            </a:pPr>
            <a:r>
              <a:rPr lang="en-US" sz="3048">
                <a:solidFill>
                  <a:srgbClr val="171616"/>
                </a:solidFill>
                <a:latin typeface="Canva Sans Bold"/>
              </a:rPr>
              <a:t>Among 2 subcategories which is Beverages and Dairy, Beverages has the highest discounted price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0547" y="1822361"/>
            <a:ext cx="12283273" cy="8464639"/>
          </a:xfrm>
          <a:custGeom>
            <a:avLst/>
            <a:gdLst/>
            <a:ahLst/>
            <a:cxnLst/>
            <a:rect r="r" b="b" t="t" l="l"/>
            <a:pathLst>
              <a:path h="8464639" w="12283273">
                <a:moveTo>
                  <a:pt x="0" y="0"/>
                </a:moveTo>
                <a:lnTo>
                  <a:pt x="12283273" y="0"/>
                </a:lnTo>
                <a:lnTo>
                  <a:pt x="12283273" y="8464639"/>
                </a:lnTo>
                <a:lnTo>
                  <a:pt x="0" y="8464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08" y="267336"/>
            <a:ext cx="18288000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Q17.  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 Dairy and Discounted Price 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26510" y="2674694"/>
            <a:ext cx="7164513" cy="6583606"/>
          </a:xfrm>
          <a:custGeom>
            <a:avLst/>
            <a:gdLst/>
            <a:ahLst/>
            <a:cxnLst/>
            <a:rect r="r" b="b" t="t" l="l"/>
            <a:pathLst>
              <a:path h="6583606" w="7164513">
                <a:moveTo>
                  <a:pt x="0" y="0"/>
                </a:moveTo>
                <a:lnTo>
                  <a:pt x="7164513" y="0"/>
                </a:lnTo>
                <a:lnTo>
                  <a:pt x="7164513" y="6583606"/>
                </a:lnTo>
                <a:lnTo>
                  <a:pt x="0" y="658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08" y="267336"/>
            <a:ext cx="18288000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Q18.  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Personal Care Subcategory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EAC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78996" y="1506496"/>
            <a:ext cx="7274007" cy="7274007"/>
          </a:xfrm>
          <a:custGeom>
            <a:avLst/>
            <a:gdLst/>
            <a:ahLst/>
            <a:cxnLst/>
            <a:rect r="r" b="b" t="t" l="l"/>
            <a:pathLst>
              <a:path h="7274007" w="7274007">
                <a:moveTo>
                  <a:pt x="0" y="0"/>
                </a:moveTo>
                <a:lnTo>
                  <a:pt x="7274008" y="0"/>
                </a:lnTo>
                <a:lnTo>
                  <a:pt x="7274008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778" y="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18287" y="9050008"/>
            <a:ext cx="8995425" cy="89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0"/>
              </a:lnSpc>
            </a:pPr>
            <a:r>
              <a:rPr lang="en-US" sz="2557">
                <a:solidFill>
                  <a:srgbClr val="000000"/>
                </a:solidFill>
                <a:latin typeface="Canva Sans Bold"/>
              </a:rPr>
              <a:t>Premia Product is more compared to other products in Subcategory Personal Care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5523" y="6841246"/>
            <a:ext cx="8383369" cy="125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7"/>
              </a:lnSpc>
            </a:pPr>
            <a:r>
              <a:rPr lang="en-US" sz="2383">
                <a:solidFill>
                  <a:srgbClr val="000000"/>
                </a:solidFill>
                <a:latin typeface="Canva Sans Bold"/>
              </a:rPr>
              <a:t>Faces canada is the second highest product in personal care subcategory </a:t>
            </a:r>
          </a:p>
          <a:p>
            <a:pPr algn="ctr">
              <a:lnSpc>
                <a:spcPts val="3337"/>
              </a:lnSpc>
            </a:pPr>
            <a:r>
              <a:rPr lang="en-US" sz="2383">
                <a:solidFill>
                  <a:srgbClr val="000000"/>
                </a:solidFill>
                <a:latin typeface="Canva Sans Bold"/>
              </a:rPr>
              <a:t>The least product is Nivea product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7562" y="2354817"/>
            <a:ext cx="9601062" cy="6903483"/>
          </a:xfrm>
          <a:custGeom>
            <a:avLst/>
            <a:gdLst/>
            <a:ahLst/>
            <a:cxnLst/>
            <a:rect r="r" b="b" t="t" l="l"/>
            <a:pathLst>
              <a:path h="6903483" w="9601062">
                <a:moveTo>
                  <a:pt x="0" y="0"/>
                </a:moveTo>
                <a:lnTo>
                  <a:pt x="9601062" y="0"/>
                </a:lnTo>
                <a:lnTo>
                  <a:pt x="9601062" y="6903483"/>
                </a:lnTo>
                <a:lnTo>
                  <a:pt x="0" y="6903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08" y="267336"/>
            <a:ext cx="18288000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Q19.  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Grocery Subcategory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019276" cy="5423958"/>
          </a:xfrm>
          <a:custGeom>
            <a:avLst/>
            <a:gdLst/>
            <a:ahLst/>
            <a:cxnLst/>
            <a:rect r="r" b="b" t="t" l="l"/>
            <a:pathLst>
              <a:path h="5423958" w="9019276">
                <a:moveTo>
                  <a:pt x="0" y="0"/>
                </a:moveTo>
                <a:lnTo>
                  <a:pt x="9019276" y="0"/>
                </a:lnTo>
                <a:lnTo>
                  <a:pt x="9019276" y="5423958"/>
                </a:lnTo>
                <a:lnTo>
                  <a:pt x="0" y="5423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56" r="0" b="-118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423958"/>
            <a:ext cx="4509638" cy="5143500"/>
          </a:xfrm>
          <a:custGeom>
            <a:avLst/>
            <a:gdLst/>
            <a:ahLst/>
            <a:cxnLst/>
            <a:rect r="r" b="b" t="t" l="l"/>
            <a:pathLst>
              <a:path h="5143500" w="4509638">
                <a:moveTo>
                  <a:pt x="0" y="0"/>
                </a:moveTo>
                <a:lnTo>
                  <a:pt x="4509638" y="0"/>
                </a:lnTo>
                <a:lnTo>
                  <a:pt x="450963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594" r="0" b="-28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09638" y="5423958"/>
            <a:ext cx="4509638" cy="5143500"/>
          </a:xfrm>
          <a:custGeom>
            <a:avLst/>
            <a:gdLst/>
            <a:ahLst/>
            <a:cxnLst/>
            <a:rect r="r" b="b" t="t" l="l"/>
            <a:pathLst>
              <a:path h="5143500" w="4509638">
                <a:moveTo>
                  <a:pt x="0" y="0"/>
                </a:moveTo>
                <a:lnTo>
                  <a:pt x="4509638" y="0"/>
                </a:lnTo>
                <a:lnTo>
                  <a:pt x="450963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70" t="0" r="-708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08139" y="2138869"/>
            <a:ext cx="7051161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</a:pPr>
            <a:r>
              <a:rPr lang="en-US" sz="3200" u="sng">
                <a:solidFill>
                  <a:srgbClr val="000000"/>
                </a:solidFill>
                <a:latin typeface="Canva Sans Bold"/>
              </a:rPr>
              <a:t>Premia Grocery </a:t>
            </a:r>
            <a:r>
              <a:rPr lang="en-US" sz="3200">
                <a:solidFill>
                  <a:srgbClr val="000000"/>
                </a:solidFill>
                <a:latin typeface="Canva Sans Bold"/>
              </a:rPr>
              <a:t>has the highest product present in Grocery Subcategory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08139" y="6353188"/>
            <a:ext cx="7051161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</a:pPr>
            <a:r>
              <a:rPr lang="en-US" sz="3200" u="sng">
                <a:solidFill>
                  <a:srgbClr val="000000"/>
                </a:solidFill>
                <a:latin typeface="Canva Sans Bold"/>
              </a:rPr>
              <a:t>Satyam Grocery</a:t>
            </a:r>
            <a:r>
              <a:rPr lang="en-US" sz="3200">
                <a:solidFill>
                  <a:srgbClr val="000000"/>
                </a:solidFill>
                <a:latin typeface="Canva Sans Bold"/>
              </a:rPr>
              <a:t> is the second highest product and the least product is </a:t>
            </a:r>
            <a:r>
              <a:rPr lang="en-US" sz="3200" u="sng">
                <a:solidFill>
                  <a:srgbClr val="000000"/>
                </a:solidFill>
                <a:latin typeface="Canva Sans Bold"/>
              </a:rPr>
              <a:t>Bhagirathi product</a:t>
            </a:r>
            <a:r>
              <a:rPr lang="en-US" sz="3200">
                <a:solidFill>
                  <a:srgbClr val="000000"/>
                </a:solidFill>
                <a:latin typeface="Canva Sans Bold"/>
              </a:rPr>
              <a:t> in Grocery Subcategory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643" y="2395986"/>
            <a:ext cx="8534643" cy="6862314"/>
          </a:xfrm>
          <a:custGeom>
            <a:avLst/>
            <a:gdLst/>
            <a:ahLst/>
            <a:cxnLst/>
            <a:rect r="r" b="b" t="t" l="l"/>
            <a:pathLst>
              <a:path h="6862314" w="8534643">
                <a:moveTo>
                  <a:pt x="0" y="0"/>
                </a:moveTo>
                <a:lnTo>
                  <a:pt x="8534643" y="0"/>
                </a:lnTo>
                <a:lnTo>
                  <a:pt x="8534643" y="6862314"/>
                </a:lnTo>
                <a:lnTo>
                  <a:pt x="0" y="6862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08" y="267336"/>
            <a:ext cx="18288000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Q20.  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Clothing and Accessories Subcategory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08765" y="3315070"/>
            <a:ext cx="7570709" cy="493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698" u="sng">
                <a:solidFill>
                  <a:srgbClr val="171616"/>
                </a:solidFill>
                <a:latin typeface="Canva Sans"/>
              </a:rPr>
              <a:t>Feather soft</a:t>
            </a:r>
            <a:r>
              <a:rPr lang="en-US" sz="4698">
                <a:solidFill>
                  <a:srgbClr val="171616"/>
                </a:solidFill>
                <a:latin typeface="Canva Sans"/>
              </a:rPr>
              <a:t> and the </a:t>
            </a:r>
          </a:p>
          <a:p>
            <a:pPr algn="ctr">
              <a:lnSpc>
                <a:spcPts val="6578"/>
              </a:lnSpc>
            </a:pPr>
            <a:r>
              <a:rPr lang="en-US" sz="4698" u="sng">
                <a:solidFill>
                  <a:srgbClr val="171616"/>
                </a:solidFill>
                <a:latin typeface="Canva Sans"/>
              </a:rPr>
              <a:t>No Fuss</a:t>
            </a:r>
            <a:r>
              <a:rPr lang="en-US" sz="4698">
                <a:solidFill>
                  <a:srgbClr val="171616"/>
                </a:solidFill>
                <a:latin typeface="Canva Sans"/>
              </a:rPr>
              <a:t> products are the highest products present in Dmart</a:t>
            </a:r>
          </a:p>
          <a:p>
            <a:pPr algn="ctr">
              <a:lnSpc>
                <a:spcPts val="6578"/>
              </a:lnSpc>
            </a:pPr>
            <a:r>
              <a:rPr lang="en-US" sz="4698" u="sng">
                <a:solidFill>
                  <a:srgbClr val="171616"/>
                </a:solidFill>
                <a:latin typeface="Canva Sans"/>
              </a:rPr>
              <a:t>I&amp;D</a:t>
            </a:r>
            <a:r>
              <a:rPr lang="en-US" sz="4698">
                <a:solidFill>
                  <a:srgbClr val="171616"/>
                </a:solidFill>
                <a:latin typeface="Canva Sans"/>
              </a:rPr>
              <a:t> are the least products present in Dmart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C6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190" y="1860320"/>
            <a:ext cx="17855620" cy="7397980"/>
          </a:xfrm>
          <a:custGeom>
            <a:avLst/>
            <a:gdLst/>
            <a:ahLst/>
            <a:cxnLst/>
            <a:rect r="r" b="b" t="t" l="l"/>
            <a:pathLst>
              <a:path h="7397980" w="17855620">
                <a:moveTo>
                  <a:pt x="0" y="0"/>
                </a:moveTo>
                <a:lnTo>
                  <a:pt x="17855620" y="0"/>
                </a:lnTo>
                <a:lnTo>
                  <a:pt x="17855620" y="7397980"/>
                </a:lnTo>
                <a:lnTo>
                  <a:pt x="0" y="7397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08" y="267336"/>
            <a:ext cx="18288000" cy="148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Q21.  </a:t>
            </a:r>
          </a:p>
          <a:p>
            <a:pPr marL="0" indent="0" lvl="0">
              <a:lnSpc>
                <a:spcPts val="5980"/>
              </a:lnSpc>
            </a:pPr>
            <a:r>
              <a:rPr lang="en-US" sz="4600">
                <a:solidFill>
                  <a:srgbClr val="171616"/>
                </a:solidFill>
                <a:latin typeface="Canva Sans Bold"/>
              </a:rPr>
              <a:t>           Clothing and Accessories Subcategory Discounted Price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190" y="9191625"/>
            <a:ext cx="178556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71616"/>
                </a:solidFill>
                <a:latin typeface="Canva Sans"/>
              </a:rPr>
              <a:t>No Fuss and Clio are the two products which have the highest discounted price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01820" y="-520495"/>
            <a:ext cx="8114960" cy="11327990"/>
          </a:xfrm>
          <a:custGeom>
            <a:avLst/>
            <a:gdLst/>
            <a:ahLst/>
            <a:cxnLst/>
            <a:rect r="r" b="b" t="t" l="l"/>
            <a:pathLst>
              <a:path h="11327990" w="8114960">
                <a:moveTo>
                  <a:pt x="0" y="0"/>
                </a:moveTo>
                <a:lnTo>
                  <a:pt x="8114960" y="0"/>
                </a:lnTo>
                <a:lnTo>
                  <a:pt x="8114960" y="11327990"/>
                </a:lnTo>
                <a:lnTo>
                  <a:pt x="0" y="1132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190500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992881" cy="2149906"/>
            <a:chOff x="0" y="0"/>
            <a:chExt cx="11990509" cy="286654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80975"/>
              <a:ext cx="11990509" cy="1438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60"/>
                </a:lnSpc>
              </a:pPr>
              <a:r>
                <a:rPr lang="en-US" sz="8000">
                  <a:solidFill>
                    <a:srgbClr val="000000"/>
                  </a:solidFill>
                  <a:latin typeface="Canva Sans Bold"/>
                </a:rPr>
                <a:t>Conclusion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93653"/>
              <a:ext cx="1199050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Canva Sans Bold"/>
                </a:rPr>
                <a:t>Add more text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57331"/>
            <a:ext cx="6102520" cy="470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2055" indent="-221028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000000"/>
                </a:solidFill>
                <a:latin typeface="Canva Sans Bold"/>
                <a:hlinkClick r:id="rId4" tooltip="https://docs.google.com/spreadsheets/d/1DUF2isFWsqVSYhbaACYtbgcLi_YjDqpE3GLQIVgkKQg/edit#gid=69851113"/>
              </a:rPr>
              <a:t>Out of all Category Diary and Beverages contributes overall 6.20% profit</a:t>
            </a:r>
          </a:p>
          <a:p>
            <a:pPr marL="442055" indent="-221028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000000"/>
                </a:solidFill>
                <a:latin typeface="Canva Sans Bold"/>
                <a:hlinkClick r:id="rId5" tooltip="https://docs.google.com/spreadsheets/d/1DUF2isFWsqVSYhbaACYtbgcLi_YjDqpE3GLQIVgkKQg/edit#gid=69851113"/>
              </a:rPr>
              <a:t>Between Dairy and Beverages more of the profit comes from Beverages Section</a:t>
            </a:r>
          </a:p>
          <a:p>
            <a:pPr marL="442055" indent="-221028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000000"/>
                </a:solidFill>
                <a:latin typeface="Canva Sans Bold"/>
                <a:hlinkClick r:id="rId6" tooltip="https://docs.google.com/spreadsheets/d/1DUF2isFWsqVSYhbaACYtbgcLi_YjDqpE3GLQIVgkKQg/edit#gid=69851113"/>
              </a:rPr>
              <a:t>In Beverages Section the best selling brand is Nescafe with the spread of item discount price range of 10 to 1299</a:t>
            </a:r>
          </a:p>
          <a:p>
            <a:pPr marL="442055" indent="-221028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000000"/>
                </a:solidFill>
                <a:latin typeface="Canva Sans Bold"/>
                <a:hlinkClick r:id="rId7" tooltip="https://docs.google.com/spreadsheets/d/1DUF2isFWsqVSYhbaACYtbgcLi_YjDqpE3GLQIVgkKQg/edit#gid=69851113"/>
              </a:rPr>
              <a:t>In Dairy Section the best selling brand is Amul with the spread of item discount price range of 13 to 780</a:t>
            </a:r>
          </a:p>
          <a:p>
            <a:pPr marL="442055" indent="-221028" lvl="1">
              <a:lnSpc>
                <a:spcPts val="2866"/>
              </a:lnSpc>
              <a:buFont typeface="Arial"/>
              <a:buChar char="•"/>
            </a:pPr>
            <a:r>
              <a:rPr lang="en-US" sz="2047">
                <a:solidFill>
                  <a:srgbClr val="000000"/>
                </a:solidFill>
                <a:latin typeface="Canva Sans Bold"/>
                <a:hlinkClick r:id="rId8" tooltip="https://docs.google.com/spreadsheets/d/1DUF2isFWsqVSYhbaACYtbgcLi_YjDqpE3GLQIVgkKQg/edit#gid=69851113"/>
              </a:rPr>
              <a:t>Further analysis can be done on this dataset using the different methods and considering different Category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285" y="2918143"/>
            <a:ext cx="2362978" cy="2339651"/>
            <a:chOff x="0" y="0"/>
            <a:chExt cx="622348" cy="6162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solidFill>
              <a:srgbClr val="7AFF8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2348" cy="65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71616"/>
                  </a:solidFill>
                  <a:latin typeface="Canva Sans Bold"/>
                </a:rPr>
                <a:t>Business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71616"/>
                  </a:solidFill>
                  <a:latin typeface="Canva Sans Bold"/>
                </a:rPr>
                <a:t>Understanding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55694" y="2908616"/>
            <a:ext cx="2362978" cy="2339651"/>
            <a:chOff x="0" y="0"/>
            <a:chExt cx="622348" cy="6162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solidFill>
              <a:srgbClr val="7AFF8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22348" cy="65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171616"/>
                  </a:solidFill>
                  <a:latin typeface="Canva Sans Bold"/>
                </a:rPr>
                <a:t>Data 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171616"/>
                  </a:solidFill>
                  <a:latin typeface="Canva Sans Bold"/>
                </a:rPr>
                <a:t>Preprocessing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05702" y="2918143"/>
            <a:ext cx="2362978" cy="2339651"/>
            <a:chOff x="0" y="0"/>
            <a:chExt cx="622348" cy="6162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solidFill>
              <a:srgbClr val="7AFF8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22348" cy="65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171616"/>
                  </a:solidFill>
                  <a:latin typeface="Canva Sans Bold"/>
                </a:rPr>
                <a:t>Data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171616"/>
                  </a:solidFill>
                  <a:latin typeface="Canva Sans Bold"/>
                </a:rPr>
                <a:t>collection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59172" y="3151408"/>
            <a:ext cx="2362978" cy="2339651"/>
            <a:chOff x="0" y="0"/>
            <a:chExt cx="622348" cy="6162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solidFill>
              <a:srgbClr val="7AFF8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22348" cy="66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71616"/>
                  </a:solidFill>
                  <a:latin typeface="Canva Sans Bold"/>
                </a:rPr>
                <a:t>Data Visualization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59172" y="6372277"/>
            <a:ext cx="2362978" cy="2339651"/>
            <a:chOff x="0" y="0"/>
            <a:chExt cx="622348" cy="6162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solidFill>
              <a:srgbClr val="7AFF8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22348" cy="65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171616"/>
                  </a:solidFill>
                  <a:latin typeface="Canva Sans Bold"/>
                </a:rPr>
                <a:t>Descriptive analysis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94133" y="6732897"/>
            <a:ext cx="3086100" cy="846753"/>
            <a:chOff x="0" y="0"/>
            <a:chExt cx="812800" cy="2230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23013"/>
            </a:xfrm>
            <a:custGeom>
              <a:avLst/>
              <a:gdLst/>
              <a:ahLst/>
              <a:cxnLst/>
              <a:rect r="r" b="b" t="t" l="l"/>
              <a:pathLst>
                <a:path h="22301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3013"/>
                  </a:lnTo>
                  <a:lnTo>
                    <a:pt x="0" y="223013"/>
                  </a:lnTo>
                  <a:close/>
                </a:path>
              </a:pathLst>
            </a:custGeom>
            <a:solidFill>
              <a:srgbClr val="7AFF8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261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1818672" y="4068919"/>
            <a:ext cx="2041375" cy="9522"/>
          </a:xfrm>
          <a:prstGeom prst="line">
            <a:avLst/>
          </a:prstGeom>
          <a:ln cap="flat" w="38100">
            <a:solidFill>
              <a:srgbClr val="17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4940661" y="5491059"/>
            <a:ext cx="0" cy="881218"/>
          </a:xfrm>
          <a:prstGeom prst="line">
            <a:avLst/>
          </a:prstGeom>
          <a:ln cap="flat" w="38100">
            <a:solidFill>
              <a:srgbClr val="17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>
            <a:off x="10637183" y="5248267"/>
            <a:ext cx="0" cy="1484630"/>
          </a:xfrm>
          <a:prstGeom prst="line">
            <a:avLst/>
          </a:prstGeom>
          <a:ln cap="flat" w="38100">
            <a:solidFill>
              <a:srgbClr val="FF914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9094133" y="6895288"/>
            <a:ext cx="308610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71616"/>
                </a:solidFill>
                <a:latin typeface="Canva Sans Bold"/>
              </a:rPr>
              <a:t>Data cleaning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67559" y="599297"/>
            <a:ext cx="956672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171616"/>
                </a:solidFill>
                <a:latin typeface="Open Sauce"/>
              </a:rPr>
              <a:t>SYSTEM DESIGN</a:t>
            </a:r>
          </a:p>
        </p:txBody>
      </p:sp>
      <p:sp>
        <p:nvSpPr>
          <p:cNvPr name="AutoShape 25" id="25"/>
          <p:cNvSpPr/>
          <p:nvPr/>
        </p:nvSpPr>
        <p:spPr>
          <a:xfrm>
            <a:off x="3288187" y="4107017"/>
            <a:ext cx="1817315" cy="19054"/>
          </a:xfrm>
          <a:prstGeom prst="line">
            <a:avLst/>
          </a:prstGeom>
          <a:ln cap="flat" w="38100">
            <a:solidFill>
              <a:srgbClr val="17161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7552454" y="4040339"/>
            <a:ext cx="1817315" cy="19054"/>
          </a:xfrm>
          <a:prstGeom prst="line">
            <a:avLst/>
          </a:prstGeom>
          <a:ln cap="flat" w="38100">
            <a:solidFill>
              <a:srgbClr val="171616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9165" y="2818637"/>
            <a:ext cx="6406976" cy="394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400"/>
              </a:lnSpc>
            </a:pPr>
            <a:r>
              <a:rPr lang="en-US" sz="14000">
                <a:solidFill>
                  <a:srgbClr val="2D5540"/>
                </a:solidFill>
                <a:latin typeface="Playfair Display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9144000" y="9239250"/>
            <a:ext cx="7589385" cy="0"/>
          </a:xfrm>
          <a:prstGeom prst="line">
            <a:avLst/>
          </a:prstGeom>
          <a:ln cap="rnd" w="19050">
            <a:solidFill>
              <a:srgbClr val="2D55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9510269" y="1655716"/>
            <a:ext cx="7749031" cy="7664497"/>
          </a:xfrm>
          <a:custGeom>
            <a:avLst/>
            <a:gdLst/>
            <a:ahLst/>
            <a:cxnLst/>
            <a:rect r="r" b="b" t="t" l="l"/>
            <a:pathLst>
              <a:path h="7664497" w="7749031">
                <a:moveTo>
                  <a:pt x="7749031" y="0"/>
                </a:moveTo>
                <a:lnTo>
                  <a:pt x="0" y="0"/>
                </a:lnTo>
                <a:lnTo>
                  <a:pt x="0" y="7664496"/>
                </a:lnTo>
                <a:lnTo>
                  <a:pt x="7749031" y="7664496"/>
                </a:lnTo>
                <a:lnTo>
                  <a:pt x="7749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4300" y="2931790"/>
            <a:ext cx="7948195" cy="3965880"/>
            <a:chOff x="0" y="0"/>
            <a:chExt cx="10597594" cy="52878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683917"/>
              <a:ext cx="7989128" cy="260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209" u="none">
                  <a:solidFill>
                    <a:srgbClr val="171616"/>
                  </a:solidFill>
                  <a:latin typeface="Canva Sans"/>
                </a:rPr>
                <a:t>import numpy as np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209" u="none">
                  <a:solidFill>
                    <a:srgbClr val="171616"/>
                  </a:solidFill>
                  <a:latin typeface="Canva Sans"/>
                </a:rPr>
                <a:t>import pandas as pd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209" u="none">
                  <a:solidFill>
                    <a:srgbClr val="171616"/>
                  </a:solidFill>
                  <a:latin typeface="Canva Sans"/>
                </a:rPr>
                <a:t>import seaborn as sns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209" u="none">
                  <a:solidFill>
                    <a:srgbClr val="171616"/>
                  </a:solidFill>
                  <a:latin typeface="Canva Sans"/>
                </a:rPr>
                <a:t>import matplotlib.pyplot as plt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0"/>
              <a:ext cx="10597594" cy="818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6"/>
                </a:lnSpc>
                <a:spcBef>
                  <a:spcPct val="0"/>
                </a:spcBef>
              </a:pPr>
              <a:r>
                <a:rPr lang="en-US" sz="4553" spc="-341" u="none">
                  <a:solidFill>
                    <a:srgbClr val="171616"/>
                  </a:solidFill>
                  <a:latin typeface="Open Sauce"/>
                </a:rPr>
                <a:t>IMPLEMENTATION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37492"/>
              <a:ext cx="10597594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sz="2499" spc="-187" u="none">
                  <a:solidFill>
                    <a:srgbClr val="171616"/>
                  </a:solidFill>
                  <a:latin typeface="Open Sauce"/>
                </a:rPr>
                <a:t>Required Libraries to be imported :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830300" y="0"/>
            <a:ext cx="4457700" cy="10287000"/>
            <a:chOff x="0" y="0"/>
            <a:chExt cx="1174044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40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74044">
                  <a:moveTo>
                    <a:pt x="0" y="0"/>
                  </a:moveTo>
                  <a:lnTo>
                    <a:pt x="1174044" y="0"/>
                  </a:lnTo>
                  <a:lnTo>
                    <a:pt x="11740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94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174044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H="true" flipV="true">
            <a:off x="-222356" y="1621673"/>
            <a:ext cx="18813777" cy="0"/>
          </a:xfrm>
          <a:prstGeom prst="line">
            <a:avLst/>
          </a:prstGeom>
          <a:ln cap="flat" w="38100">
            <a:solidFill>
              <a:srgbClr val="286D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-5400000">
            <a:off x="-20235" y="20235"/>
            <a:ext cx="1602623" cy="1562154"/>
            <a:chOff x="0" y="0"/>
            <a:chExt cx="729955" cy="7115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5094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729955" cy="778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400" y="-85725"/>
            <a:ext cx="1259399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59"/>
              </a:lnSpc>
            </a:pPr>
            <a:r>
              <a:rPr lang="en-US" sz="8799">
                <a:solidFill>
                  <a:srgbClr val="171616"/>
                </a:solidFill>
                <a:latin typeface="Poppins Bold"/>
              </a:rPr>
              <a:t>DATA PREPROCESSING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22690" y="5046860"/>
            <a:ext cx="5959277" cy="6069633"/>
          </a:xfrm>
          <a:custGeom>
            <a:avLst/>
            <a:gdLst/>
            <a:ahLst/>
            <a:cxnLst/>
            <a:rect r="r" b="b" t="t" l="l"/>
            <a:pathLst>
              <a:path h="6069633" w="5959277">
                <a:moveTo>
                  <a:pt x="0" y="0"/>
                </a:moveTo>
                <a:lnTo>
                  <a:pt x="5959277" y="0"/>
                </a:lnTo>
                <a:lnTo>
                  <a:pt x="5959277" y="6069633"/>
                </a:lnTo>
                <a:lnTo>
                  <a:pt x="0" y="6069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89316" y="7272146"/>
            <a:ext cx="3733969" cy="3972308"/>
          </a:xfrm>
          <a:custGeom>
            <a:avLst/>
            <a:gdLst/>
            <a:ahLst/>
            <a:cxnLst/>
            <a:rect r="r" b="b" t="t" l="l"/>
            <a:pathLst>
              <a:path h="3972308" w="3733969">
                <a:moveTo>
                  <a:pt x="0" y="0"/>
                </a:moveTo>
                <a:lnTo>
                  <a:pt x="3733969" y="0"/>
                </a:lnTo>
                <a:lnTo>
                  <a:pt x="3733969" y="3972308"/>
                </a:lnTo>
                <a:lnTo>
                  <a:pt x="0" y="3972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32973" y="1192539"/>
            <a:ext cx="2295642" cy="2162078"/>
          </a:xfrm>
          <a:custGeom>
            <a:avLst/>
            <a:gdLst/>
            <a:ahLst/>
            <a:cxnLst/>
            <a:rect r="r" b="b" t="t" l="l"/>
            <a:pathLst>
              <a:path h="2162078" w="2295642">
                <a:moveTo>
                  <a:pt x="0" y="0"/>
                </a:moveTo>
                <a:lnTo>
                  <a:pt x="2295643" y="0"/>
                </a:lnTo>
                <a:lnTo>
                  <a:pt x="2295643" y="2162078"/>
                </a:lnTo>
                <a:lnTo>
                  <a:pt x="0" y="2162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75520" y="-214630"/>
            <a:ext cx="4167561" cy="6145197"/>
          </a:xfrm>
          <a:custGeom>
            <a:avLst/>
            <a:gdLst/>
            <a:ahLst/>
            <a:cxnLst/>
            <a:rect r="r" b="b" t="t" l="l"/>
            <a:pathLst>
              <a:path h="6145197" w="4167561">
                <a:moveTo>
                  <a:pt x="0" y="0"/>
                </a:moveTo>
                <a:lnTo>
                  <a:pt x="4167560" y="0"/>
                </a:lnTo>
                <a:lnTo>
                  <a:pt x="4167560" y="6145197"/>
                </a:lnTo>
                <a:lnTo>
                  <a:pt x="0" y="6145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10956" y="7625303"/>
            <a:ext cx="2566068" cy="2874414"/>
          </a:xfrm>
          <a:custGeom>
            <a:avLst/>
            <a:gdLst/>
            <a:ahLst/>
            <a:cxnLst/>
            <a:rect r="r" b="b" t="t" l="l"/>
            <a:pathLst>
              <a:path h="2874414" w="2566068">
                <a:moveTo>
                  <a:pt x="0" y="0"/>
                </a:moveTo>
                <a:lnTo>
                  <a:pt x="2566068" y="0"/>
                </a:lnTo>
                <a:lnTo>
                  <a:pt x="2566068" y="2874415"/>
                </a:lnTo>
                <a:lnTo>
                  <a:pt x="0" y="287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20813" y="5143500"/>
            <a:ext cx="1442381" cy="1311255"/>
          </a:xfrm>
          <a:custGeom>
            <a:avLst/>
            <a:gdLst/>
            <a:ahLst/>
            <a:cxnLst/>
            <a:rect r="r" b="b" t="t" l="l"/>
            <a:pathLst>
              <a:path h="1311255" w="1442381">
                <a:moveTo>
                  <a:pt x="0" y="0"/>
                </a:moveTo>
                <a:lnTo>
                  <a:pt x="1442381" y="0"/>
                </a:lnTo>
                <a:lnTo>
                  <a:pt x="1442381" y="1311255"/>
                </a:lnTo>
                <a:lnTo>
                  <a:pt x="0" y="13112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>
            <a:off x="1806361" y="4674434"/>
            <a:ext cx="1511297" cy="0"/>
          </a:xfrm>
          <a:prstGeom prst="line">
            <a:avLst/>
          </a:prstGeom>
          <a:ln cap="rnd" w="9525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477534" y="1408689"/>
            <a:ext cx="2865547" cy="3158418"/>
          </a:xfrm>
          <a:custGeom>
            <a:avLst/>
            <a:gdLst/>
            <a:ahLst/>
            <a:cxnLst/>
            <a:rect r="r" b="b" t="t" l="l"/>
            <a:pathLst>
              <a:path h="3158418" w="2865547">
                <a:moveTo>
                  <a:pt x="0" y="0"/>
                </a:moveTo>
                <a:lnTo>
                  <a:pt x="2865546" y="0"/>
                </a:lnTo>
                <a:lnTo>
                  <a:pt x="2865546" y="3158418"/>
                </a:lnTo>
                <a:lnTo>
                  <a:pt x="0" y="31584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6408" y="3634837"/>
            <a:ext cx="590160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</a:pPr>
            <a:r>
              <a:rPr lang="en-US" sz="3000">
                <a:solidFill>
                  <a:srgbClr val="171616"/>
                </a:solidFill>
                <a:latin typeface="DM Sans Bold"/>
              </a:rPr>
              <a:t>Loading Data: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536811" y="6661398"/>
            <a:ext cx="8001407" cy="1927812"/>
            <a:chOff x="0" y="0"/>
            <a:chExt cx="10668543" cy="257041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1066854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171616"/>
                  </a:solidFill>
                  <a:latin typeface="DM Sans Bold"/>
                </a:rPr>
                <a:t>df.shape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54857"/>
              <a:ext cx="10668543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171616"/>
                  </a:solidFill>
                  <a:latin typeface="DM Sans"/>
                </a:rPr>
                <a:t>o\p</a:t>
              </a:r>
            </a:p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171616"/>
                  </a:solidFill>
                  <a:latin typeface="DM Sans"/>
                </a:rPr>
                <a:t>(2738, 14)</a:t>
              </a:r>
            </a:p>
            <a:p>
              <a:pPr marL="0" indent="0" lvl="0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89838" y="5957378"/>
            <a:ext cx="800140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</a:pPr>
            <a:r>
              <a:rPr lang="en-US" sz="3000">
                <a:solidFill>
                  <a:srgbClr val="171616"/>
                </a:solidFill>
                <a:latin typeface="DM Sans Bold"/>
              </a:rPr>
              <a:t>Shape Of Dataframe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5169" y="4314377"/>
            <a:ext cx="800469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71616"/>
                </a:solidFill>
                <a:latin typeface="Canva Sans"/>
              </a:rPr>
              <a:t>df=pd.read_csv("G:\datascience\layoffs_data.csv")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463356" y="7777703"/>
            <a:ext cx="2566068" cy="2874414"/>
          </a:xfrm>
          <a:custGeom>
            <a:avLst/>
            <a:gdLst/>
            <a:ahLst/>
            <a:cxnLst/>
            <a:rect r="r" b="b" t="t" l="l"/>
            <a:pathLst>
              <a:path h="2874414" w="2566068">
                <a:moveTo>
                  <a:pt x="0" y="0"/>
                </a:moveTo>
                <a:lnTo>
                  <a:pt x="2566068" y="0"/>
                </a:lnTo>
                <a:lnTo>
                  <a:pt x="2566068" y="2874415"/>
                </a:lnTo>
                <a:lnTo>
                  <a:pt x="0" y="287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00062"/>
            <a:ext cx="1103637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u="none">
                <a:solidFill>
                  <a:srgbClr val="000000"/>
                </a:solidFill>
                <a:latin typeface="Canva Sans Bold"/>
              </a:rPr>
              <a:t>DATA CLEANING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781" y="5598655"/>
            <a:ext cx="8191283" cy="358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5"/>
              </a:lnSpc>
              <a:spcBef>
                <a:spcPct val="0"/>
              </a:spcBef>
            </a:pPr>
            <a:r>
              <a:rPr lang="en-US" sz="2282" u="none">
                <a:solidFill>
                  <a:srgbClr val="000000"/>
                </a:solidFill>
                <a:latin typeface="Canva Sans Bold"/>
              </a:rPr>
              <a:t>Name                                                         1</a:t>
            </a:r>
          </a:p>
          <a:p>
            <a:pPr marL="0" indent="0" lvl="0">
              <a:lnSpc>
                <a:spcPts val="3195"/>
              </a:lnSpc>
              <a:spcBef>
                <a:spcPct val="0"/>
              </a:spcBef>
            </a:pPr>
            <a:r>
              <a:rPr lang="en-US" sz="2282" u="none">
                <a:solidFill>
                  <a:srgbClr val="000000"/>
                </a:solidFill>
                <a:latin typeface="Canva Sans Bold"/>
              </a:rPr>
              <a:t>Brand                                                        400</a:t>
            </a:r>
          </a:p>
          <a:p>
            <a:pPr marL="0" indent="0" lvl="0">
              <a:lnSpc>
                <a:spcPts val="3195"/>
              </a:lnSpc>
              <a:spcBef>
                <a:spcPct val="0"/>
              </a:spcBef>
            </a:pPr>
            <a:r>
              <a:rPr lang="en-US" sz="2282" u="none">
                <a:solidFill>
                  <a:srgbClr val="000000"/>
                </a:solidFill>
                <a:latin typeface="Canva Sans Bold"/>
              </a:rPr>
              <a:t>Price                                                          1</a:t>
            </a:r>
          </a:p>
          <a:p>
            <a:pPr marL="0" indent="0" lvl="0">
              <a:lnSpc>
                <a:spcPts val="3195"/>
              </a:lnSpc>
              <a:spcBef>
                <a:spcPct val="0"/>
              </a:spcBef>
            </a:pPr>
            <a:r>
              <a:rPr lang="en-US" sz="2282" u="none">
                <a:solidFill>
                  <a:srgbClr val="000000"/>
                </a:solidFill>
                <a:latin typeface="Canva Sans Bold"/>
              </a:rPr>
              <a:t>DiscountedPrice                                  1</a:t>
            </a:r>
          </a:p>
          <a:p>
            <a:pPr marL="0" indent="0" lvl="0">
              <a:lnSpc>
                <a:spcPts val="3195"/>
              </a:lnSpc>
              <a:spcBef>
                <a:spcPct val="0"/>
              </a:spcBef>
            </a:pPr>
            <a:r>
              <a:rPr lang="en-US" sz="2282" u="none">
                <a:solidFill>
                  <a:srgbClr val="000000"/>
                </a:solidFill>
                <a:latin typeface="Canva Sans Bold"/>
              </a:rPr>
              <a:t>Category                                                  3</a:t>
            </a:r>
          </a:p>
          <a:p>
            <a:pPr marL="0" indent="0" lvl="0">
              <a:lnSpc>
                <a:spcPts val="3195"/>
              </a:lnSpc>
              <a:spcBef>
                <a:spcPct val="0"/>
              </a:spcBef>
            </a:pPr>
            <a:r>
              <a:rPr lang="en-US" sz="2282" u="none">
                <a:solidFill>
                  <a:srgbClr val="000000"/>
                </a:solidFill>
                <a:latin typeface="Canva Sans Bold"/>
              </a:rPr>
              <a:t>SubCategory                                          3</a:t>
            </a:r>
          </a:p>
          <a:p>
            <a:pPr marL="0" indent="0" lvl="0">
              <a:lnSpc>
                <a:spcPts val="3195"/>
              </a:lnSpc>
              <a:spcBef>
                <a:spcPct val="0"/>
              </a:spcBef>
            </a:pPr>
            <a:r>
              <a:rPr lang="en-US" sz="2282" u="none">
                <a:solidFill>
                  <a:srgbClr val="000000"/>
                </a:solidFill>
                <a:latin typeface="Canva Sans Bold"/>
              </a:rPr>
              <a:t>Quantity                                                   1</a:t>
            </a:r>
          </a:p>
          <a:p>
            <a:pPr marL="0" indent="0" lvl="0">
              <a:lnSpc>
                <a:spcPts val="3195"/>
              </a:lnSpc>
              <a:spcBef>
                <a:spcPct val="0"/>
              </a:spcBef>
            </a:pPr>
            <a:r>
              <a:rPr lang="en-US" sz="2282" u="none">
                <a:solidFill>
                  <a:srgbClr val="000000"/>
                </a:solidFill>
                <a:latin typeface="Canva Sans Bold"/>
              </a:rPr>
              <a:t>Description                                             2</a:t>
            </a:r>
          </a:p>
          <a:p>
            <a:pPr marL="0" indent="0" lvl="0">
              <a:lnSpc>
                <a:spcPts val="3195"/>
              </a:lnSpc>
              <a:spcBef>
                <a:spcPct val="0"/>
              </a:spcBef>
            </a:pPr>
            <a:r>
              <a:rPr lang="en-US" sz="2282" u="none">
                <a:solidFill>
                  <a:srgbClr val="000000"/>
                </a:solidFill>
                <a:latin typeface="Canva Sans Bold"/>
              </a:rPr>
              <a:t>BreadCrumbs                                         3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14951210" y="0"/>
            <a:ext cx="3340653" cy="3335307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6258401" y="0"/>
            <a:ext cx="2067430" cy="4450182"/>
            <a:chOff x="0" y="0"/>
            <a:chExt cx="5355113" cy="115269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55113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5355113">
                  <a:moveTo>
                    <a:pt x="5355113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5355113" y="11526982"/>
                  </a:lnTo>
                  <a:close/>
                </a:path>
              </a:pathLst>
            </a:custGeom>
            <a:solidFill>
              <a:srgbClr val="2B2725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3688374" y="2915672"/>
            <a:ext cx="7942901" cy="8561970"/>
            <a:chOff x="0" y="0"/>
            <a:chExt cx="1204093" cy="1297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4093" cy="1297940"/>
            </a:xfrm>
            <a:custGeom>
              <a:avLst/>
              <a:gdLst/>
              <a:ahLst/>
              <a:cxnLst/>
              <a:rect r="r" b="b" t="t" l="l"/>
              <a:pathLst>
                <a:path h="1297940" w="1204093">
                  <a:moveTo>
                    <a:pt x="0" y="0"/>
                  </a:moveTo>
                  <a:lnTo>
                    <a:pt x="602047" y="1297940"/>
                  </a:lnTo>
                  <a:lnTo>
                    <a:pt x="1204093" y="0"/>
                  </a:lnTo>
                  <a:close/>
                </a:path>
              </a:pathLst>
            </a:custGeom>
            <a:solidFill>
              <a:srgbClr val="50945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70874" y="2196516"/>
            <a:ext cx="605928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171616"/>
                </a:solidFill>
                <a:latin typeface="Noto Sans"/>
              </a:rPr>
              <a:t>Checking for missing 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9775" y="3108688"/>
            <a:ext cx="2520648" cy="89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291" u="none">
                <a:solidFill>
                  <a:srgbClr val="171616"/>
                </a:solidFill>
                <a:latin typeface="Noto Sans"/>
              </a:rPr>
              <a:t>#code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291" u="none">
                <a:solidFill>
                  <a:srgbClr val="171616"/>
                </a:solidFill>
                <a:latin typeface="Noto Sans"/>
              </a:rPr>
              <a:t>df.isnull().sum()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0460" y="376084"/>
            <a:ext cx="15726351" cy="9534832"/>
          </a:xfrm>
          <a:custGeom>
            <a:avLst/>
            <a:gdLst/>
            <a:ahLst/>
            <a:cxnLst/>
            <a:rect r="r" b="b" t="t" l="l"/>
            <a:pathLst>
              <a:path h="9534832" w="15726351">
                <a:moveTo>
                  <a:pt x="0" y="0"/>
                </a:moveTo>
                <a:lnTo>
                  <a:pt x="15726350" y="0"/>
                </a:lnTo>
                <a:lnTo>
                  <a:pt x="15726350" y="9534832"/>
                </a:lnTo>
                <a:lnTo>
                  <a:pt x="0" y="953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2" t="0" r="-43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59996" y="8157053"/>
            <a:ext cx="65652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End of data cleaning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DAFwabmRkw4</dc:identifier>
  <dcterms:modified xsi:type="dcterms:W3CDTF">2011-08-01T06:04:30Z</dcterms:modified>
  <cp:revision>1</cp:revision>
  <dc:title>Green Natural Grocery Store Presentation</dc:title>
</cp:coreProperties>
</file>